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7" r:id="rId2"/>
  </p:sldMasterIdLst>
  <p:notesMasterIdLst>
    <p:notesMasterId r:id="rId43"/>
  </p:notesMasterIdLst>
  <p:sldIdLst>
    <p:sldId id="257" r:id="rId3"/>
    <p:sldId id="270" r:id="rId4"/>
    <p:sldId id="274" r:id="rId5"/>
    <p:sldId id="276" r:id="rId6"/>
    <p:sldId id="277" r:id="rId7"/>
    <p:sldId id="278" r:id="rId8"/>
    <p:sldId id="279" r:id="rId9"/>
    <p:sldId id="280" r:id="rId10"/>
    <p:sldId id="300" r:id="rId11"/>
    <p:sldId id="292" r:id="rId12"/>
    <p:sldId id="329" r:id="rId13"/>
    <p:sldId id="305" r:id="rId14"/>
    <p:sldId id="304" r:id="rId15"/>
    <p:sldId id="298" r:id="rId16"/>
    <p:sldId id="323" r:id="rId17"/>
    <p:sldId id="301" r:id="rId18"/>
    <p:sldId id="283" r:id="rId19"/>
    <p:sldId id="285" r:id="rId20"/>
    <p:sldId id="286" r:id="rId21"/>
    <p:sldId id="287" r:id="rId22"/>
    <p:sldId id="288" r:id="rId23"/>
    <p:sldId id="289" r:id="rId24"/>
    <p:sldId id="290" r:id="rId25"/>
    <p:sldId id="306" r:id="rId26"/>
    <p:sldId id="307" r:id="rId27"/>
    <p:sldId id="308" r:id="rId28"/>
    <p:sldId id="309" r:id="rId29"/>
    <p:sldId id="333" r:id="rId30"/>
    <p:sldId id="310" r:id="rId31"/>
    <p:sldId id="311" r:id="rId32"/>
    <p:sldId id="312" r:id="rId33"/>
    <p:sldId id="313" r:id="rId34"/>
    <p:sldId id="314" r:id="rId35"/>
    <p:sldId id="315" r:id="rId36"/>
    <p:sldId id="331" r:id="rId37"/>
    <p:sldId id="332" r:id="rId38"/>
    <p:sldId id="320" r:id="rId39"/>
    <p:sldId id="317" r:id="rId40"/>
    <p:sldId id="322" r:id="rId41"/>
    <p:sldId id="328" r:id="rId4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4660"/>
  </p:normalViewPr>
  <p:slideViewPr>
    <p:cSldViewPr snapToGrid="0">
      <p:cViewPr varScale="1">
        <p:scale>
          <a:sx n="73" d="100"/>
          <a:sy n="73" d="100"/>
        </p:scale>
        <p:origin x="-582"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459A6B-0F25-4D39-9BD3-C6206821923F}" type="datetimeFigureOut">
              <a:rPr lang="ru-RU" smtClean="0"/>
              <a:pPr/>
              <a:t>22.09.2022</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30EDC7-F2F1-47B6-B9D5-699B056D7910}" type="slidenum">
              <a:rPr lang="ru-RU" smtClean="0"/>
              <a:pPr/>
              <a:t>‹#›</a:t>
            </a:fld>
            <a:endParaRPr lang="ru-RU"/>
          </a:p>
        </p:txBody>
      </p:sp>
    </p:spTree>
    <p:extLst>
      <p:ext uri="{BB962C8B-B14F-4D97-AF65-F5344CB8AC3E}">
        <p14:creationId xmlns:p14="http://schemas.microsoft.com/office/powerpoint/2010/main" xmlns="" val="4162748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48289B-0B8E-46BF-BF1C-4EF2FB73C3BE}"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22.09.2022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395280-2C92-4E95-95EE-BB8BC0E964E7}"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3594776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48289B-0B8E-46BF-BF1C-4EF2FB73C3BE}"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22.09.2022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395280-2C92-4E95-95EE-BB8BC0E964E7}"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1768858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48289B-0B8E-46BF-BF1C-4EF2FB73C3BE}"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22.09.2022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395280-2C92-4E95-95EE-BB8BC0E964E7}"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3362441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910080" y="359898"/>
            <a:ext cx="987552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526EB0FA-CBD2-44F5-9021-973304C47E4A}" type="datetimeFigureOut">
              <a:rPr lang="ru-RU" smtClean="0">
                <a:solidFill>
                  <a:srgbClr val="E7DEC9">
                    <a:shade val="50000"/>
                    <a:satMod val="200000"/>
                  </a:srgbClr>
                </a:solidFill>
              </a:rPr>
              <a:pPr/>
              <a:t>22.09.2022</a:t>
            </a:fld>
            <a:endParaRPr lang="ru-RU">
              <a:solidFill>
                <a:srgbClr val="E7DEC9">
                  <a:shade val="50000"/>
                  <a:satMod val="200000"/>
                </a:srgbClr>
              </a:solidFill>
            </a:endParaRPr>
          </a:p>
        </p:txBody>
      </p:sp>
      <p:sp>
        <p:nvSpPr>
          <p:cNvPr id="20" name="Нижний колонтитул 19"/>
          <p:cNvSpPr>
            <a:spLocks noGrp="1"/>
          </p:cNvSpPr>
          <p:nvPr>
            <p:ph type="ftr" sz="quarter" idx="11"/>
          </p:nvPr>
        </p:nvSpPr>
        <p:spPr/>
        <p:txBody>
          <a:bodyPr/>
          <a:lstStyle>
            <a:extLst/>
          </a:lstStyle>
          <a:p>
            <a:endParaRPr lang="ru-RU">
              <a:solidFill>
                <a:srgbClr val="E7DEC9">
                  <a:shade val="50000"/>
                  <a:satMod val="200000"/>
                </a:srgbClr>
              </a:solidFill>
            </a:endParaRPr>
          </a:p>
        </p:txBody>
      </p:sp>
      <p:sp>
        <p:nvSpPr>
          <p:cNvPr id="10" name="Номер слайда 9"/>
          <p:cNvSpPr>
            <a:spLocks noGrp="1"/>
          </p:cNvSpPr>
          <p:nvPr>
            <p:ph type="sldNum" sz="quarter" idx="12"/>
          </p:nvPr>
        </p:nvSpPr>
        <p:spPr/>
        <p:txBody>
          <a:bodyPr/>
          <a:lstStyle>
            <a:extLst/>
          </a:lstStyle>
          <a:p>
            <a:fld id="{E7E18CB9-F87A-4A9D-899C-26BE0EA23367}" type="slidenum">
              <a:rPr lang="ru-RU" smtClean="0">
                <a:solidFill>
                  <a:srgbClr val="E7DEC9">
                    <a:shade val="50000"/>
                    <a:satMod val="200000"/>
                  </a:srgbClr>
                </a:solidFill>
              </a:rPr>
              <a:pPr/>
              <a:t>‹#›</a:t>
            </a:fld>
            <a:endParaRPr lang="ru-RU">
              <a:solidFill>
                <a:srgbClr val="E7DEC9">
                  <a:shade val="50000"/>
                  <a:satMod val="200000"/>
                </a:srgbClr>
              </a:solidFill>
            </a:endParaRPr>
          </a:p>
        </p:txBody>
      </p:sp>
      <p:sp>
        <p:nvSpPr>
          <p:cNvPr id="8" name="Овал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Овал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xmlns="" val="3710259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26EB0FA-CBD2-44F5-9021-973304C47E4A}" type="datetimeFigureOut">
              <a:rPr lang="ru-RU" smtClean="0">
                <a:solidFill>
                  <a:srgbClr val="E7DEC9">
                    <a:shade val="50000"/>
                    <a:satMod val="200000"/>
                  </a:srgbClr>
                </a:solidFill>
              </a:rPr>
              <a:pPr/>
              <a:t>22.09.2022</a:t>
            </a:fld>
            <a:endParaRPr lang="ru-RU">
              <a:solidFill>
                <a:srgbClr val="E7DEC9">
                  <a:shade val="50000"/>
                  <a:satMod val="200000"/>
                </a:srgbClr>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E7DEC9">
                  <a:shade val="50000"/>
                  <a:satMod val="200000"/>
                </a:srgbClr>
              </a:solidFill>
            </a:endParaRPr>
          </a:p>
        </p:txBody>
      </p:sp>
      <p:sp>
        <p:nvSpPr>
          <p:cNvPr id="6" name="Номер слайда 5"/>
          <p:cNvSpPr>
            <a:spLocks noGrp="1"/>
          </p:cNvSpPr>
          <p:nvPr>
            <p:ph type="sldNum" sz="quarter" idx="12"/>
          </p:nvPr>
        </p:nvSpPr>
        <p:spPr/>
        <p:txBody>
          <a:bodyPr/>
          <a:lstStyle>
            <a:extLst/>
          </a:lstStyle>
          <a:p>
            <a:fld id="{E7E18CB9-F87A-4A9D-899C-26BE0EA23367}" type="slidenum">
              <a:rPr lang="ru-RU" smtClean="0">
                <a:solidFill>
                  <a:srgbClr val="E7DEC9">
                    <a:shade val="50000"/>
                    <a:satMod val="200000"/>
                  </a:srgbClr>
                </a:solidFill>
              </a:rPr>
              <a:pPr/>
              <a:t>‹#›</a:t>
            </a:fld>
            <a:endParaRPr lang="ru-RU">
              <a:solidFill>
                <a:srgbClr val="E7DEC9">
                  <a:shade val="50000"/>
                  <a:satMod val="200000"/>
                </a:srgbClr>
              </a:solidFill>
            </a:endParaRPr>
          </a:p>
        </p:txBody>
      </p:sp>
    </p:spTree>
    <p:extLst>
      <p:ext uri="{BB962C8B-B14F-4D97-AF65-F5344CB8AC3E}">
        <p14:creationId xmlns:p14="http://schemas.microsoft.com/office/powerpoint/2010/main" xmlns="" val="3503183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Заголовок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26EB0FA-CBD2-44F5-9021-973304C47E4A}" type="datetimeFigureOut">
              <a:rPr lang="ru-RU" smtClean="0">
                <a:solidFill>
                  <a:srgbClr val="E7DEC9">
                    <a:shade val="50000"/>
                    <a:satMod val="200000"/>
                  </a:srgbClr>
                </a:solidFill>
              </a:rPr>
              <a:pPr/>
              <a:t>22.09.2022</a:t>
            </a:fld>
            <a:endParaRPr lang="ru-RU">
              <a:solidFill>
                <a:srgbClr val="E7DEC9">
                  <a:shade val="50000"/>
                  <a:satMod val="200000"/>
                </a:srgbClr>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E7DEC9">
                  <a:shade val="50000"/>
                  <a:satMod val="200000"/>
                </a:srgbClr>
              </a:solidFill>
            </a:endParaRPr>
          </a:p>
        </p:txBody>
      </p:sp>
      <p:sp>
        <p:nvSpPr>
          <p:cNvPr id="6" name="Номер слайда 5"/>
          <p:cNvSpPr>
            <a:spLocks noGrp="1"/>
          </p:cNvSpPr>
          <p:nvPr>
            <p:ph type="sldNum" sz="quarter" idx="12"/>
          </p:nvPr>
        </p:nvSpPr>
        <p:spPr/>
        <p:txBody>
          <a:bodyPr/>
          <a:lstStyle>
            <a:extLst/>
          </a:lstStyle>
          <a:p>
            <a:fld id="{E7E18CB9-F87A-4A9D-899C-26BE0EA23367}" type="slidenum">
              <a:rPr lang="ru-RU" smtClean="0">
                <a:solidFill>
                  <a:srgbClr val="E7DEC9">
                    <a:shade val="50000"/>
                    <a:satMod val="200000"/>
                  </a:srgbClr>
                </a:solidFill>
              </a:rPr>
              <a:pPr/>
              <a:t>‹#›</a:t>
            </a:fld>
            <a:endParaRPr lang="ru-RU">
              <a:solidFill>
                <a:srgbClr val="E7DEC9">
                  <a:shade val="50000"/>
                  <a:satMod val="200000"/>
                </a:srgbClr>
              </a:solidFill>
            </a:endParaRPr>
          </a:p>
        </p:txBody>
      </p:sp>
      <p:sp>
        <p:nvSpPr>
          <p:cNvPr id="10" name="Прямоугольник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Овал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Овал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xmlns="" val="4291489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4144" y="274320"/>
            <a:ext cx="999744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26EB0FA-CBD2-44F5-9021-973304C47E4A}" type="datetimeFigureOut">
              <a:rPr lang="ru-RU" smtClean="0">
                <a:solidFill>
                  <a:srgbClr val="E7DEC9">
                    <a:shade val="50000"/>
                    <a:satMod val="200000"/>
                  </a:srgbClr>
                </a:solidFill>
              </a:rPr>
              <a:pPr/>
              <a:t>22.09.2022</a:t>
            </a:fld>
            <a:endParaRPr lang="ru-RU">
              <a:solidFill>
                <a:srgbClr val="E7DEC9">
                  <a:shade val="50000"/>
                  <a:satMod val="200000"/>
                </a:srgbClr>
              </a:solidFill>
            </a:endParaRPr>
          </a:p>
        </p:txBody>
      </p:sp>
      <p:sp>
        <p:nvSpPr>
          <p:cNvPr id="6" name="Нижний колонтитул 5"/>
          <p:cNvSpPr>
            <a:spLocks noGrp="1"/>
          </p:cNvSpPr>
          <p:nvPr>
            <p:ph type="ftr" sz="quarter" idx="11"/>
          </p:nvPr>
        </p:nvSpPr>
        <p:spPr/>
        <p:txBody>
          <a:bodyPr/>
          <a:lstStyle>
            <a:extLst/>
          </a:lstStyle>
          <a:p>
            <a:endParaRPr lang="ru-RU">
              <a:solidFill>
                <a:srgbClr val="E7DEC9">
                  <a:shade val="50000"/>
                  <a:satMod val="200000"/>
                </a:srgbClr>
              </a:solidFill>
            </a:endParaRPr>
          </a:p>
        </p:txBody>
      </p:sp>
      <p:sp>
        <p:nvSpPr>
          <p:cNvPr id="7" name="Номер слайда 6"/>
          <p:cNvSpPr>
            <a:spLocks noGrp="1"/>
          </p:cNvSpPr>
          <p:nvPr>
            <p:ph type="sldNum" sz="quarter" idx="12"/>
          </p:nvPr>
        </p:nvSpPr>
        <p:spPr/>
        <p:txBody>
          <a:bodyPr/>
          <a:lstStyle>
            <a:extLst/>
          </a:lstStyle>
          <a:p>
            <a:fld id="{E7E18CB9-F87A-4A9D-899C-26BE0EA23367}" type="slidenum">
              <a:rPr lang="ru-RU" smtClean="0">
                <a:solidFill>
                  <a:srgbClr val="E7DEC9">
                    <a:shade val="50000"/>
                    <a:satMod val="200000"/>
                  </a:srgbClr>
                </a:solidFill>
              </a:rPr>
              <a:pPr/>
              <a:t>‹#›</a:t>
            </a:fld>
            <a:endParaRPr lang="ru-RU">
              <a:solidFill>
                <a:srgbClr val="E7DEC9">
                  <a:shade val="50000"/>
                  <a:satMod val="200000"/>
                </a:srgbClr>
              </a:solidFill>
            </a:endParaRPr>
          </a:p>
        </p:txBody>
      </p:sp>
    </p:spTree>
    <p:extLst>
      <p:ext uri="{BB962C8B-B14F-4D97-AF65-F5344CB8AC3E}">
        <p14:creationId xmlns:p14="http://schemas.microsoft.com/office/powerpoint/2010/main" xmlns="" val="2435118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26EB0FA-CBD2-44F5-9021-973304C47E4A}" type="datetimeFigureOut">
              <a:rPr lang="ru-RU" smtClean="0">
                <a:solidFill>
                  <a:srgbClr val="E7DEC9">
                    <a:shade val="50000"/>
                    <a:satMod val="200000"/>
                  </a:srgbClr>
                </a:solidFill>
              </a:rPr>
              <a:pPr/>
              <a:t>22.09.2022</a:t>
            </a:fld>
            <a:endParaRPr lang="ru-RU">
              <a:solidFill>
                <a:srgbClr val="E7DEC9">
                  <a:shade val="50000"/>
                  <a:satMod val="200000"/>
                </a:srgbClr>
              </a:solidFill>
            </a:endParaRPr>
          </a:p>
        </p:txBody>
      </p:sp>
      <p:sp>
        <p:nvSpPr>
          <p:cNvPr id="8" name="Нижний колонтитул 7"/>
          <p:cNvSpPr>
            <a:spLocks noGrp="1"/>
          </p:cNvSpPr>
          <p:nvPr>
            <p:ph type="ftr" sz="quarter" idx="11"/>
          </p:nvPr>
        </p:nvSpPr>
        <p:spPr/>
        <p:txBody>
          <a:bodyPr/>
          <a:lstStyle>
            <a:extLst/>
          </a:lstStyle>
          <a:p>
            <a:endParaRPr lang="ru-RU">
              <a:solidFill>
                <a:srgbClr val="E7DEC9">
                  <a:shade val="50000"/>
                  <a:satMod val="200000"/>
                </a:srgbClr>
              </a:solidFill>
            </a:endParaRPr>
          </a:p>
        </p:txBody>
      </p:sp>
      <p:sp>
        <p:nvSpPr>
          <p:cNvPr id="9" name="Номер слайда 8"/>
          <p:cNvSpPr>
            <a:spLocks noGrp="1"/>
          </p:cNvSpPr>
          <p:nvPr>
            <p:ph type="sldNum" sz="quarter" idx="12"/>
          </p:nvPr>
        </p:nvSpPr>
        <p:spPr/>
        <p:txBody>
          <a:bodyPr/>
          <a:lstStyle>
            <a:extLst/>
          </a:lstStyle>
          <a:p>
            <a:fld id="{E7E18CB9-F87A-4A9D-899C-26BE0EA23367}" type="slidenum">
              <a:rPr lang="ru-RU" smtClean="0">
                <a:solidFill>
                  <a:srgbClr val="E7DEC9">
                    <a:shade val="50000"/>
                    <a:satMod val="200000"/>
                  </a:srgbClr>
                </a:solidFill>
              </a:rPr>
              <a:pPr/>
              <a:t>‹#›</a:t>
            </a:fld>
            <a:endParaRPr lang="ru-RU">
              <a:solidFill>
                <a:srgbClr val="E7DEC9">
                  <a:shade val="50000"/>
                  <a:satMod val="200000"/>
                </a:srgbClr>
              </a:solidFill>
            </a:endParaRPr>
          </a:p>
        </p:txBody>
      </p:sp>
    </p:spTree>
    <p:extLst>
      <p:ext uri="{BB962C8B-B14F-4D97-AF65-F5344CB8AC3E}">
        <p14:creationId xmlns:p14="http://schemas.microsoft.com/office/powerpoint/2010/main" xmlns="" val="2936869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4144" y="274320"/>
            <a:ext cx="999744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26EB0FA-CBD2-44F5-9021-973304C47E4A}" type="datetimeFigureOut">
              <a:rPr lang="ru-RU" smtClean="0">
                <a:solidFill>
                  <a:srgbClr val="E7DEC9">
                    <a:shade val="50000"/>
                    <a:satMod val="200000"/>
                  </a:srgbClr>
                </a:solidFill>
              </a:rPr>
              <a:pPr/>
              <a:t>22.09.2022</a:t>
            </a:fld>
            <a:endParaRPr lang="ru-RU">
              <a:solidFill>
                <a:srgbClr val="E7DEC9">
                  <a:shade val="50000"/>
                  <a:satMod val="200000"/>
                </a:srgbClr>
              </a:solidFill>
            </a:endParaRPr>
          </a:p>
        </p:txBody>
      </p:sp>
      <p:sp>
        <p:nvSpPr>
          <p:cNvPr id="4" name="Нижний колонтитул 3"/>
          <p:cNvSpPr>
            <a:spLocks noGrp="1"/>
          </p:cNvSpPr>
          <p:nvPr>
            <p:ph type="ftr" sz="quarter" idx="11"/>
          </p:nvPr>
        </p:nvSpPr>
        <p:spPr/>
        <p:txBody>
          <a:bodyPr/>
          <a:lstStyle>
            <a:extLst/>
          </a:lstStyle>
          <a:p>
            <a:endParaRPr lang="ru-RU">
              <a:solidFill>
                <a:srgbClr val="E7DEC9">
                  <a:shade val="50000"/>
                  <a:satMod val="200000"/>
                </a:srgbClr>
              </a:solidFill>
            </a:endParaRPr>
          </a:p>
        </p:txBody>
      </p:sp>
      <p:sp>
        <p:nvSpPr>
          <p:cNvPr id="5" name="Номер слайда 4"/>
          <p:cNvSpPr>
            <a:spLocks noGrp="1"/>
          </p:cNvSpPr>
          <p:nvPr>
            <p:ph type="sldNum" sz="quarter" idx="12"/>
          </p:nvPr>
        </p:nvSpPr>
        <p:spPr/>
        <p:txBody>
          <a:bodyPr/>
          <a:lstStyle>
            <a:extLst/>
          </a:lstStyle>
          <a:p>
            <a:fld id="{E7E18CB9-F87A-4A9D-899C-26BE0EA23367}" type="slidenum">
              <a:rPr lang="ru-RU" smtClean="0">
                <a:solidFill>
                  <a:srgbClr val="E7DEC9">
                    <a:shade val="50000"/>
                    <a:satMod val="200000"/>
                  </a:srgbClr>
                </a:solidFill>
              </a:rPr>
              <a:pPr/>
              <a:t>‹#›</a:t>
            </a:fld>
            <a:endParaRPr lang="ru-RU">
              <a:solidFill>
                <a:srgbClr val="E7DEC9">
                  <a:shade val="50000"/>
                  <a:satMod val="200000"/>
                </a:srgbClr>
              </a:solidFill>
            </a:endParaRPr>
          </a:p>
        </p:txBody>
      </p:sp>
    </p:spTree>
    <p:extLst>
      <p:ext uri="{BB962C8B-B14F-4D97-AF65-F5344CB8AC3E}">
        <p14:creationId xmlns:p14="http://schemas.microsoft.com/office/powerpoint/2010/main" xmlns="" val="22381153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Дата 1"/>
          <p:cNvSpPr>
            <a:spLocks noGrp="1"/>
          </p:cNvSpPr>
          <p:nvPr>
            <p:ph type="dt" sz="half" idx="10"/>
          </p:nvPr>
        </p:nvSpPr>
        <p:spPr/>
        <p:txBody>
          <a:bodyPr/>
          <a:lstStyle>
            <a:extLst/>
          </a:lstStyle>
          <a:p>
            <a:fld id="{526EB0FA-CBD2-44F5-9021-973304C47E4A}" type="datetimeFigureOut">
              <a:rPr lang="ru-RU" smtClean="0">
                <a:solidFill>
                  <a:srgbClr val="E7DEC9">
                    <a:shade val="50000"/>
                    <a:satMod val="200000"/>
                  </a:srgbClr>
                </a:solidFill>
              </a:rPr>
              <a:pPr/>
              <a:t>22.09.2022</a:t>
            </a:fld>
            <a:endParaRPr lang="ru-RU">
              <a:solidFill>
                <a:srgbClr val="E7DEC9">
                  <a:shade val="50000"/>
                  <a:satMod val="200000"/>
                </a:srgbClr>
              </a:solidFill>
            </a:endParaRPr>
          </a:p>
        </p:txBody>
      </p:sp>
      <p:sp>
        <p:nvSpPr>
          <p:cNvPr id="3" name="Нижний колонтитул 2"/>
          <p:cNvSpPr>
            <a:spLocks noGrp="1"/>
          </p:cNvSpPr>
          <p:nvPr>
            <p:ph type="ftr" sz="quarter" idx="11"/>
          </p:nvPr>
        </p:nvSpPr>
        <p:spPr/>
        <p:txBody>
          <a:bodyPr/>
          <a:lstStyle>
            <a:extLst/>
          </a:lstStyle>
          <a:p>
            <a:endParaRPr lang="ru-RU">
              <a:solidFill>
                <a:srgbClr val="E7DEC9">
                  <a:shade val="50000"/>
                  <a:satMod val="200000"/>
                </a:srgbClr>
              </a:solidFill>
            </a:endParaRPr>
          </a:p>
        </p:txBody>
      </p:sp>
      <p:sp>
        <p:nvSpPr>
          <p:cNvPr id="4" name="Номер слайда 3"/>
          <p:cNvSpPr>
            <a:spLocks noGrp="1"/>
          </p:cNvSpPr>
          <p:nvPr>
            <p:ph type="sldNum" sz="quarter" idx="12"/>
          </p:nvPr>
        </p:nvSpPr>
        <p:spPr/>
        <p:txBody>
          <a:bodyPr/>
          <a:lstStyle>
            <a:extLst/>
          </a:lstStyle>
          <a:p>
            <a:fld id="{E7E18CB9-F87A-4A9D-899C-26BE0EA23367}" type="slidenum">
              <a:rPr lang="ru-RU" smtClean="0">
                <a:solidFill>
                  <a:srgbClr val="E7DEC9">
                    <a:shade val="50000"/>
                    <a:satMod val="200000"/>
                  </a:srgbClr>
                </a:solidFill>
              </a:rPr>
              <a:pPr/>
              <a:t>‹#›</a:t>
            </a:fld>
            <a:endParaRPr lang="ru-RU">
              <a:solidFill>
                <a:srgbClr val="E7DEC9">
                  <a:shade val="50000"/>
                  <a:satMod val="200000"/>
                </a:srgbClr>
              </a:solidFill>
            </a:endParaRPr>
          </a:p>
        </p:txBody>
      </p:sp>
      <p:sp>
        <p:nvSpPr>
          <p:cNvPr id="6" name="Прямоугольник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xmlns="" val="25010732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26EB0FA-CBD2-44F5-9021-973304C47E4A}" type="datetimeFigureOut">
              <a:rPr lang="ru-RU" smtClean="0">
                <a:solidFill>
                  <a:srgbClr val="E7DEC9">
                    <a:shade val="50000"/>
                    <a:satMod val="200000"/>
                  </a:srgbClr>
                </a:solidFill>
              </a:rPr>
              <a:pPr/>
              <a:t>22.09.2022</a:t>
            </a:fld>
            <a:endParaRPr lang="ru-RU">
              <a:solidFill>
                <a:srgbClr val="E7DEC9">
                  <a:shade val="50000"/>
                  <a:satMod val="200000"/>
                </a:srgbClr>
              </a:solidFill>
            </a:endParaRPr>
          </a:p>
        </p:txBody>
      </p:sp>
      <p:sp>
        <p:nvSpPr>
          <p:cNvPr id="6" name="Нижний колонтитул 5"/>
          <p:cNvSpPr>
            <a:spLocks noGrp="1"/>
          </p:cNvSpPr>
          <p:nvPr>
            <p:ph type="ftr" sz="quarter" idx="11"/>
          </p:nvPr>
        </p:nvSpPr>
        <p:spPr/>
        <p:txBody>
          <a:bodyPr/>
          <a:lstStyle>
            <a:extLst/>
          </a:lstStyle>
          <a:p>
            <a:endParaRPr lang="ru-RU">
              <a:solidFill>
                <a:srgbClr val="E7DEC9">
                  <a:shade val="50000"/>
                  <a:satMod val="200000"/>
                </a:srgbClr>
              </a:solidFill>
            </a:endParaRPr>
          </a:p>
        </p:txBody>
      </p:sp>
      <p:sp>
        <p:nvSpPr>
          <p:cNvPr id="7" name="Номер слайда 6"/>
          <p:cNvSpPr>
            <a:spLocks noGrp="1"/>
          </p:cNvSpPr>
          <p:nvPr>
            <p:ph type="sldNum" sz="quarter" idx="12"/>
          </p:nvPr>
        </p:nvSpPr>
        <p:spPr/>
        <p:txBody>
          <a:bodyPr/>
          <a:lstStyle>
            <a:extLst/>
          </a:lstStyle>
          <a:p>
            <a:fld id="{E7E18CB9-F87A-4A9D-899C-26BE0EA23367}" type="slidenum">
              <a:rPr lang="ru-RU" smtClean="0">
                <a:solidFill>
                  <a:srgbClr val="E7DEC9">
                    <a:shade val="50000"/>
                    <a:satMod val="200000"/>
                  </a:srgbClr>
                </a:solidFill>
              </a:rPr>
              <a:pPr/>
              <a:t>‹#›</a:t>
            </a:fld>
            <a:endParaRPr lang="ru-RU">
              <a:solidFill>
                <a:srgbClr val="E7DEC9">
                  <a:shade val="50000"/>
                  <a:satMod val="200000"/>
                </a:srgbClr>
              </a:solidFill>
            </a:endParaRPr>
          </a:p>
        </p:txBody>
      </p:sp>
    </p:spTree>
    <p:extLst>
      <p:ext uri="{BB962C8B-B14F-4D97-AF65-F5344CB8AC3E}">
        <p14:creationId xmlns:p14="http://schemas.microsoft.com/office/powerpoint/2010/main" xmlns="" val="3740222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48289B-0B8E-46BF-BF1C-4EF2FB73C3BE}"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22.09.2022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395280-2C92-4E95-95EE-BB8BC0E964E7}"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23173286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526EB0FA-CBD2-44F5-9021-973304C47E4A}" type="datetimeFigureOut">
              <a:rPr lang="ru-RU" smtClean="0">
                <a:solidFill>
                  <a:srgbClr val="E7DEC9">
                    <a:shade val="50000"/>
                    <a:satMod val="200000"/>
                  </a:srgbClr>
                </a:solidFill>
              </a:rPr>
              <a:pPr/>
              <a:t>22.09.2022</a:t>
            </a:fld>
            <a:endParaRPr lang="ru-RU">
              <a:solidFill>
                <a:srgbClr val="E7DEC9">
                  <a:shade val="50000"/>
                  <a:satMod val="200000"/>
                </a:srgbClr>
              </a:solidFill>
            </a:endParaRPr>
          </a:p>
        </p:txBody>
      </p:sp>
      <p:sp>
        <p:nvSpPr>
          <p:cNvPr id="6" name="Нижний колонтитул 5"/>
          <p:cNvSpPr>
            <a:spLocks noGrp="1"/>
          </p:cNvSpPr>
          <p:nvPr>
            <p:ph type="ftr" sz="quarter" idx="11"/>
          </p:nvPr>
        </p:nvSpPr>
        <p:spPr/>
        <p:txBody>
          <a:bodyPr/>
          <a:lstStyle>
            <a:extLst/>
          </a:lstStyle>
          <a:p>
            <a:endParaRPr lang="ru-RU">
              <a:solidFill>
                <a:srgbClr val="E7DEC9">
                  <a:shade val="50000"/>
                  <a:satMod val="200000"/>
                </a:srgbClr>
              </a:solidFill>
            </a:endParaRPr>
          </a:p>
        </p:txBody>
      </p:sp>
      <p:sp>
        <p:nvSpPr>
          <p:cNvPr id="7" name="Номер слайда 6"/>
          <p:cNvSpPr>
            <a:spLocks noGrp="1"/>
          </p:cNvSpPr>
          <p:nvPr>
            <p:ph type="sldNum" sz="quarter" idx="12"/>
          </p:nvPr>
        </p:nvSpPr>
        <p:spPr/>
        <p:txBody>
          <a:bodyPr/>
          <a:lstStyle>
            <a:extLst/>
          </a:lstStyle>
          <a:p>
            <a:fld id="{E7E18CB9-F87A-4A9D-899C-26BE0EA23367}" type="slidenum">
              <a:rPr lang="ru-RU" smtClean="0">
                <a:solidFill>
                  <a:srgbClr val="E7DEC9">
                    <a:shade val="50000"/>
                    <a:satMod val="200000"/>
                  </a:srgbClr>
                </a:solidFill>
              </a:rPr>
              <a:pPr/>
              <a:t>‹#›</a:t>
            </a:fld>
            <a:endParaRPr lang="ru-RU">
              <a:solidFill>
                <a:srgbClr val="E7DEC9">
                  <a:shade val="50000"/>
                  <a:satMod val="200000"/>
                </a:srgbClr>
              </a:solidFill>
            </a:endParaRPr>
          </a:p>
        </p:txBody>
      </p:sp>
      <p:sp>
        <p:nvSpPr>
          <p:cNvPr id="8" name="Прямоугольник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Рисунок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Блок-схема: процесс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 name="Текст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extLst>
      <p:ext uri="{BB962C8B-B14F-4D97-AF65-F5344CB8AC3E}">
        <p14:creationId xmlns:p14="http://schemas.microsoft.com/office/powerpoint/2010/main" xmlns="" val="10609302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26EB0FA-CBD2-44F5-9021-973304C47E4A}" type="datetimeFigureOut">
              <a:rPr lang="ru-RU" smtClean="0">
                <a:solidFill>
                  <a:srgbClr val="E7DEC9">
                    <a:shade val="50000"/>
                    <a:satMod val="200000"/>
                  </a:srgbClr>
                </a:solidFill>
              </a:rPr>
              <a:pPr/>
              <a:t>22.09.2022</a:t>
            </a:fld>
            <a:endParaRPr lang="ru-RU">
              <a:solidFill>
                <a:srgbClr val="E7DEC9">
                  <a:shade val="50000"/>
                  <a:satMod val="200000"/>
                </a:srgbClr>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E7DEC9">
                  <a:shade val="50000"/>
                  <a:satMod val="200000"/>
                </a:srgbClr>
              </a:solidFill>
            </a:endParaRPr>
          </a:p>
        </p:txBody>
      </p:sp>
      <p:sp>
        <p:nvSpPr>
          <p:cNvPr id="6" name="Номер слайда 5"/>
          <p:cNvSpPr>
            <a:spLocks noGrp="1"/>
          </p:cNvSpPr>
          <p:nvPr>
            <p:ph type="sldNum" sz="quarter" idx="12"/>
          </p:nvPr>
        </p:nvSpPr>
        <p:spPr/>
        <p:txBody>
          <a:bodyPr/>
          <a:lstStyle>
            <a:extLst/>
          </a:lstStyle>
          <a:p>
            <a:fld id="{E7E18CB9-F87A-4A9D-899C-26BE0EA23367}" type="slidenum">
              <a:rPr lang="ru-RU" smtClean="0">
                <a:solidFill>
                  <a:srgbClr val="E7DEC9">
                    <a:shade val="50000"/>
                    <a:satMod val="200000"/>
                  </a:srgbClr>
                </a:solidFill>
              </a:rPr>
              <a:pPr/>
              <a:t>‹#›</a:t>
            </a:fld>
            <a:endParaRPr lang="ru-RU">
              <a:solidFill>
                <a:srgbClr val="E7DEC9">
                  <a:shade val="50000"/>
                  <a:satMod val="200000"/>
                </a:srgbClr>
              </a:solidFill>
            </a:endParaRPr>
          </a:p>
        </p:txBody>
      </p:sp>
    </p:spTree>
    <p:extLst>
      <p:ext uri="{BB962C8B-B14F-4D97-AF65-F5344CB8AC3E}">
        <p14:creationId xmlns:p14="http://schemas.microsoft.com/office/powerpoint/2010/main" xmlns="" val="42691207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144000" y="274640"/>
            <a:ext cx="24384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524000" y="274641"/>
            <a:ext cx="7416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26EB0FA-CBD2-44F5-9021-973304C47E4A}" type="datetimeFigureOut">
              <a:rPr lang="ru-RU" smtClean="0">
                <a:solidFill>
                  <a:srgbClr val="E7DEC9">
                    <a:shade val="50000"/>
                    <a:satMod val="200000"/>
                  </a:srgbClr>
                </a:solidFill>
              </a:rPr>
              <a:pPr/>
              <a:t>22.09.2022</a:t>
            </a:fld>
            <a:endParaRPr lang="ru-RU">
              <a:solidFill>
                <a:srgbClr val="E7DEC9">
                  <a:shade val="50000"/>
                  <a:satMod val="200000"/>
                </a:srgbClr>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E7DEC9">
                  <a:shade val="50000"/>
                  <a:satMod val="200000"/>
                </a:srgbClr>
              </a:solidFill>
            </a:endParaRPr>
          </a:p>
        </p:txBody>
      </p:sp>
      <p:sp>
        <p:nvSpPr>
          <p:cNvPr id="6" name="Номер слайда 5"/>
          <p:cNvSpPr>
            <a:spLocks noGrp="1"/>
          </p:cNvSpPr>
          <p:nvPr>
            <p:ph type="sldNum" sz="quarter" idx="12"/>
          </p:nvPr>
        </p:nvSpPr>
        <p:spPr/>
        <p:txBody>
          <a:bodyPr/>
          <a:lstStyle>
            <a:extLst/>
          </a:lstStyle>
          <a:p>
            <a:fld id="{E7E18CB9-F87A-4A9D-899C-26BE0EA23367}" type="slidenum">
              <a:rPr lang="ru-RU" smtClean="0">
                <a:solidFill>
                  <a:srgbClr val="E7DEC9">
                    <a:shade val="50000"/>
                    <a:satMod val="200000"/>
                  </a:srgbClr>
                </a:solidFill>
              </a:rPr>
              <a:pPr/>
              <a:t>‹#›</a:t>
            </a:fld>
            <a:endParaRPr lang="ru-RU">
              <a:solidFill>
                <a:srgbClr val="E7DEC9">
                  <a:shade val="50000"/>
                  <a:satMod val="200000"/>
                </a:srgbClr>
              </a:solidFill>
            </a:endParaRPr>
          </a:p>
        </p:txBody>
      </p:sp>
    </p:spTree>
    <p:extLst>
      <p:ext uri="{BB962C8B-B14F-4D97-AF65-F5344CB8AC3E}">
        <p14:creationId xmlns:p14="http://schemas.microsoft.com/office/powerpoint/2010/main" xmlns="" val="3294252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48289B-0B8E-46BF-BF1C-4EF2FB73C3BE}"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22.09.2022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395280-2C92-4E95-95EE-BB8BC0E964E7}"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882994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48289B-0B8E-46BF-BF1C-4EF2FB73C3BE}"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22.09.2022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ижний колонтитул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Номер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395280-2C92-4E95-95EE-BB8BC0E964E7}"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3558824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48289B-0B8E-46BF-BF1C-4EF2FB73C3BE}"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22.09.2022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Нижний колонтитул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Номер слайда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395280-2C92-4E95-95EE-BB8BC0E964E7}"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2463781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48289B-0B8E-46BF-BF1C-4EF2FB73C3BE}"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22.09.2022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Нижний колонтитул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омер слайда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395280-2C92-4E95-95EE-BB8BC0E964E7}"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3457259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48289B-0B8E-46BF-BF1C-4EF2FB73C3BE}"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22.09.2022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Нижний колонтитул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Номер слайда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395280-2C92-4E95-95EE-BB8BC0E964E7}"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1548415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48289B-0B8E-46BF-BF1C-4EF2FB73C3BE}"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22.09.2022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ижний колонтитул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Номер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395280-2C92-4E95-95EE-BB8BC0E964E7}"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505363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48289B-0B8E-46BF-BF1C-4EF2FB73C3BE}"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22.09.2022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ижний колонтитул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Номер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395280-2C92-4E95-95EE-BB8BC0E964E7}"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553547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FFFE"/>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148289B-0B8E-46BF-BF1C-4EF2FB73C3BE}"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22.09.2022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E395280-2C92-4E95-95EE-BB8BC0E964E7}"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36974168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Овал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Кольцо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2" name="Прямоугольник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Заголовок 4"/>
          <p:cNvSpPr>
            <a:spLocks noGrp="1"/>
          </p:cNvSpPr>
          <p:nvPr>
            <p:ph type="title"/>
          </p:nvPr>
        </p:nvSpPr>
        <p:spPr>
          <a:xfrm>
            <a:off x="1914144" y="274638"/>
            <a:ext cx="999744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914144" y="1447800"/>
            <a:ext cx="999744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26EB0FA-CBD2-44F5-9021-973304C47E4A}" type="datetimeFigureOut">
              <a:rPr lang="ru-RU" smtClean="0">
                <a:solidFill>
                  <a:srgbClr val="E7DEC9">
                    <a:shade val="50000"/>
                    <a:satMod val="200000"/>
                  </a:srgbClr>
                </a:solidFill>
              </a:rPr>
              <a:pPr/>
              <a:t>22.09.2022</a:t>
            </a:fld>
            <a:endParaRPr lang="ru-RU">
              <a:solidFill>
                <a:srgbClr val="E7DEC9">
                  <a:shade val="50000"/>
                  <a:satMod val="200000"/>
                </a:srgbClr>
              </a:solidFill>
            </a:endParaRPr>
          </a:p>
        </p:txBody>
      </p:sp>
      <p:sp>
        <p:nvSpPr>
          <p:cNvPr id="10" name="Нижний колонтитул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solidFill>
                <a:srgbClr val="E7DEC9">
                  <a:shade val="50000"/>
                  <a:satMod val="200000"/>
                </a:srgbClr>
              </a:solidFill>
            </a:endParaRPr>
          </a:p>
        </p:txBody>
      </p:sp>
      <p:sp>
        <p:nvSpPr>
          <p:cNvPr id="22" name="Номер слайда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7E18CB9-F87A-4A9D-899C-26BE0EA23367}" type="slidenum">
              <a:rPr lang="ru-RU" smtClean="0">
                <a:solidFill>
                  <a:srgbClr val="E7DEC9">
                    <a:shade val="50000"/>
                    <a:satMod val="200000"/>
                  </a:srgbClr>
                </a:solidFill>
              </a:rPr>
              <a:pPr/>
              <a:t>‹#›</a:t>
            </a:fld>
            <a:endParaRPr lang="ru-RU">
              <a:solidFill>
                <a:srgbClr val="E7DEC9">
                  <a:shade val="50000"/>
                  <a:satMod val="200000"/>
                </a:srgbClr>
              </a:solidFill>
            </a:endParaRPr>
          </a:p>
        </p:txBody>
      </p:sp>
      <p:sp>
        <p:nvSpPr>
          <p:cNvPr id="15" name="Прямоугольник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xmlns="" val="105370836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285750" y="419785"/>
            <a:ext cx="10081853"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srgbClr val="2A7972"/>
                </a:solidFill>
                <a:effectLst/>
                <a:uLnTx/>
                <a:uFillTx/>
                <a:latin typeface="Century Gothic" panose="020B0502020202020204" pitchFamily="34" charset="0"/>
                <a:ea typeface="+mn-ea"/>
                <a:cs typeface="+mn-cs"/>
              </a:rPr>
              <a:t>М</a:t>
            </a:r>
            <a:r>
              <a:rPr kumimoji="0" lang="ru-RU" sz="1600" b="0" i="0" u="none" strike="noStrike" kern="1200" cap="none" spc="0" normalizeH="0" baseline="0" noProof="0" dirty="0" smtClean="0">
                <a:ln>
                  <a:noFill/>
                </a:ln>
                <a:solidFill>
                  <a:srgbClr val="2A7972"/>
                </a:solidFill>
                <a:effectLst/>
                <a:uLnTx/>
                <a:uFillTx/>
                <a:latin typeface="Century Gothic" panose="020B0502020202020204" pitchFamily="34" charset="0"/>
                <a:ea typeface="+mn-ea"/>
                <a:cs typeface="+mn-cs"/>
              </a:rPr>
              <a:t>униципальный семинар  в рамках реализации проекта «500+» или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srgbClr val="2A7972"/>
                </a:solidFill>
                <a:effectLst/>
                <a:uLnTx/>
                <a:uFillTx/>
                <a:latin typeface="Century Gothic" panose="020B0502020202020204" pitchFamily="34" charset="0"/>
                <a:ea typeface="+mn-ea"/>
                <a:cs typeface="+mn-cs"/>
              </a:rPr>
              <a:t>«Как </a:t>
            </a:r>
            <a:r>
              <a:rPr kumimoji="0" lang="ru-RU" sz="1600" b="0" i="0" u="none" strike="noStrike" kern="1200" cap="none" spc="0" normalizeH="0" baseline="0" noProof="0" dirty="0">
                <a:ln>
                  <a:noFill/>
                </a:ln>
                <a:solidFill>
                  <a:srgbClr val="2A7972"/>
                </a:solidFill>
                <a:effectLst/>
                <a:uLnTx/>
                <a:uFillTx/>
                <a:latin typeface="Century Gothic" panose="020B0502020202020204" pitchFamily="34" charset="0"/>
                <a:ea typeface="+mn-ea"/>
                <a:cs typeface="+mn-cs"/>
              </a:rPr>
              <a:t>повысить качество образования в школе?»</a:t>
            </a:r>
          </a:p>
        </p:txBody>
      </p:sp>
      <p:sp>
        <p:nvSpPr>
          <p:cNvPr id="4" name="Прямоугольник 3"/>
          <p:cNvSpPr/>
          <p:nvPr/>
        </p:nvSpPr>
        <p:spPr>
          <a:xfrm>
            <a:off x="2560320" y="2287881"/>
            <a:ext cx="8437418" cy="255454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800" b="1" i="0" u="none" strike="noStrike" kern="1200" cap="none" spc="0" normalizeH="0" baseline="0" noProof="0" dirty="0" smtClean="0">
                <a:ln>
                  <a:noFill/>
                </a:ln>
                <a:solidFill>
                  <a:srgbClr val="16625C"/>
                </a:solidFill>
                <a:effectLst/>
                <a:uLnTx/>
                <a:uFillTx/>
                <a:latin typeface="Century Gothic" panose="020B0502020202020204" pitchFamily="34" charset="0"/>
                <a:ea typeface="+mn-ea"/>
                <a:cs typeface="+mn-cs"/>
              </a:rPr>
              <a:t> </a:t>
            </a:r>
          </a:p>
          <a:p>
            <a:pPr algn="ctr">
              <a:defRPr/>
            </a:pPr>
            <a:r>
              <a:rPr kumimoji="0" lang="ru-RU" sz="2800" b="1" i="0" u="none" strike="noStrike" kern="1200" cap="none" spc="0" normalizeH="0" baseline="0" noProof="0" dirty="0">
                <a:ln>
                  <a:noFill/>
                </a:ln>
                <a:solidFill>
                  <a:srgbClr val="16625C"/>
                </a:solidFill>
                <a:effectLst/>
                <a:uLnTx/>
                <a:uFillTx/>
                <a:latin typeface="Century Gothic" panose="020B0502020202020204" pitchFamily="34" charset="0"/>
                <a:ea typeface="+mn-ea"/>
                <a:cs typeface="+mn-cs"/>
              </a:rPr>
              <a:t> </a:t>
            </a:r>
            <a:r>
              <a:rPr lang="ru-RU" sz="2800" b="1" cap="small" dirty="0"/>
              <a:t>«Формирующее оценивание как инструмент управления познавательной деятельностью обучающихся »</a:t>
            </a:r>
            <a:endParaRPr lang="ru-RU" sz="2800" dirty="0"/>
          </a:p>
          <a:p>
            <a:pPr lvl="0" algn="ctr">
              <a:defRPr/>
            </a:pPr>
            <a:endParaRPr kumimoji="0" lang="ru-RU"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5" name="Прямоугольник 4"/>
          <p:cNvSpPr/>
          <p:nvPr/>
        </p:nvSpPr>
        <p:spPr>
          <a:xfrm>
            <a:off x="8208037" y="5911333"/>
            <a:ext cx="227177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solidFill>
                  <a:srgbClr val="16625C"/>
                </a:solidFill>
                <a:latin typeface="Century Gothic" panose="020B0502020202020204" pitchFamily="34" charset="0"/>
              </a:rPr>
              <a:t>23 с</a:t>
            </a:r>
            <a:r>
              <a:rPr kumimoji="0" lang="ru-RU" sz="1800" b="0" i="0" u="none" strike="noStrike" kern="1200" cap="none" spc="0" normalizeH="0" baseline="0" noProof="0" dirty="0" err="1" smtClean="0">
                <a:ln>
                  <a:noFill/>
                </a:ln>
                <a:solidFill>
                  <a:srgbClr val="16625C"/>
                </a:solidFill>
                <a:effectLst/>
                <a:uLnTx/>
                <a:uFillTx/>
                <a:latin typeface="Century Gothic" panose="020B0502020202020204" pitchFamily="34" charset="0"/>
                <a:ea typeface="+mn-ea"/>
                <a:cs typeface="+mn-cs"/>
              </a:rPr>
              <a:t>ентября</a:t>
            </a:r>
            <a:r>
              <a:rPr kumimoji="0" lang="ru-RU" sz="1800" b="0" i="0" u="none" strike="noStrike" kern="1200" cap="none" spc="0" normalizeH="0" baseline="0" noProof="0" dirty="0" smtClean="0">
                <a:ln>
                  <a:noFill/>
                </a:ln>
                <a:solidFill>
                  <a:srgbClr val="16625C"/>
                </a:solidFill>
                <a:effectLst/>
                <a:uLnTx/>
                <a:uFillTx/>
                <a:latin typeface="Century Gothic" panose="020B0502020202020204" pitchFamily="34" charset="0"/>
                <a:ea typeface="+mn-ea"/>
                <a:cs typeface="+mn-cs"/>
              </a:rPr>
              <a:t> 2022г.</a:t>
            </a:r>
            <a:endParaRPr kumimoji="0" lang="ru-RU"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6" name="Прямоугольник 5"/>
          <p:cNvSpPr/>
          <p:nvPr/>
        </p:nvSpPr>
        <p:spPr>
          <a:xfrm>
            <a:off x="2219497" y="2420332"/>
            <a:ext cx="8778241" cy="2923877"/>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ru-RU" sz="2000" b="1" i="0" u="none" strike="noStrike" kern="1200" cap="none" spc="0" normalizeH="0" baseline="0" noProof="0" dirty="0">
              <a:ln>
                <a:noFill/>
              </a:ln>
              <a:solidFill>
                <a:srgbClr val="16625C"/>
              </a:solidFill>
              <a:effectLst/>
              <a:uLnTx/>
              <a:uFillTx/>
              <a:latin typeface="Century Gothic" panose="020B0502020202020204" pitchFamily="3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ru-RU" sz="1800" b="0" i="1" u="none" strike="noStrike" kern="1200" cap="none" spc="0" normalizeH="0" baseline="0" noProof="0" dirty="0">
              <a:ln>
                <a:noFill/>
              </a:ln>
              <a:solidFill>
                <a:srgbClr val="16625C"/>
              </a:solidFill>
              <a:effectLst/>
              <a:uLnTx/>
              <a:uFillTx/>
              <a:latin typeface="Century Gothic" panose="020B0502020202020204" pitchFamily="3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ru-RU" sz="1800" b="0" i="1" u="none" strike="noStrike" kern="1200" cap="none" spc="0" normalizeH="0" baseline="0" noProof="0" dirty="0" smtClean="0">
              <a:ln>
                <a:noFill/>
              </a:ln>
              <a:solidFill>
                <a:srgbClr val="16625C"/>
              </a:solidFill>
              <a:effectLst/>
              <a:uLnTx/>
              <a:uFillTx/>
              <a:latin typeface="Century Gothic" panose="020B0502020202020204" pitchFamily="3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ru-RU" sz="1800" b="0" i="1" u="none" strike="noStrike" kern="1200" cap="none" spc="0" normalizeH="0" baseline="0" noProof="0" dirty="0">
              <a:ln>
                <a:noFill/>
              </a:ln>
              <a:solidFill>
                <a:srgbClr val="16625C"/>
              </a:solidFill>
              <a:effectLst/>
              <a:uLnTx/>
              <a:uFillTx/>
              <a:latin typeface="Century Gothic" panose="020B0502020202020204" pitchFamily="3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ru-RU" sz="1800" b="0" i="1" u="none" strike="noStrike" kern="1200" cap="none" spc="0" normalizeH="0" baseline="0" noProof="0" dirty="0" smtClean="0">
              <a:ln>
                <a:noFill/>
              </a:ln>
              <a:solidFill>
                <a:srgbClr val="16625C"/>
              </a:solidFill>
              <a:effectLst/>
              <a:uLnTx/>
              <a:uFillTx/>
              <a:latin typeface="Century Gothic" panose="020B0502020202020204" pitchFamily="3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ru-RU" sz="1800" b="0" i="1" u="none" strike="noStrike" kern="1200" cap="none" spc="0" normalizeH="0" baseline="0" noProof="0" dirty="0">
              <a:ln>
                <a:noFill/>
              </a:ln>
              <a:solidFill>
                <a:srgbClr val="16625C"/>
              </a:solidFill>
              <a:effectLst/>
              <a:uLnTx/>
              <a:uFillTx/>
              <a:latin typeface="Century Gothic" panose="020B0502020202020204" pitchFamily="3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ru-RU" sz="1800" b="0" i="1" u="none" strike="noStrike" kern="1200" cap="none" spc="0" normalizeH="0" baseline="0" noProof="0" dirty="0" smtClean="0">
              <a:ln>
                <a:noFill/>
              </a:ln>
              <a:solidFill>
                <a:srgbClr val="16625C"/>
              </a:solidFill>
              <a:effectLst/>
              <a:uLnTx/>
              <a:uFillTx/>
              <a:latin typeface="Century Gothic" panose="020B0502020202020204" pitchFamily="3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ru-RU" sz="1800" b="0" i="1" u="none" strike="noStrike" kern="1200" cap="none" spc="0" normalizeH="0" baseline="0" noProof="0" dirty="0" smtClean="0">
              <a:ln>
                <a:noFill/>
              </a:ln>
              <a:solidFill>
                <a:srgbClr val="16625C"/>
              </a:solidFill>
              <a:effectLst/>
              <a:uLnTx/>
              <a:uFillTx/>
              <a:latin typeface="Century Gothic" panose="020B0502020202020204" pitchFamily="3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800" b="0" i="1" u="none" strike="noStrike" kern="1200" cap="none" spc="0" normalizeH="0" baseline="0" noProof="0" dirty="0" smtClean="0">
                <a:ln>
                  <a:noFill/>
                </a:ln>
                <a:solidFill>
                  <a:srgbClr val="16625C"/>
                </a:solidFill>
                <a:effectLst/>
                <a:uLnTx/>
                <a:uFillTx/>
                <a:latin typeface="Century Gothic" panose="020B0502020202020204" pitchFamily="34" charset="0"/>
                <a:ea typeface="+mn-ea"/>
                <a:cs typeface="+mn-cs"/>
              </a:rPr>
              <a:t>Заместитель директора по УВР МКОУ </a:t>
            </a:r>
            <a:r>
              <a:rPr kumimoji="0" lang="ru-RU" sz="1800" b="0" i="1" u="none" strike="noStrike" kern="1200" cap="none" spc="0" normalizeH="0" baseline="0" noProof="0" dirty="0" err="1" smtClean="0">
                <a:ln>
                  <a:noFill/>
                </a:ln>
                <a:solidFill>
                  <a:srgbClr val="16625C"/>
                </a:solidFill>
                <a:effectLst/>
                <a:uLnTx/>
                <a:uFillTx/>
                <a:latin typeface="Century Gothic" panose="020B0502020202020204" pitchFamily="34" charset="0"/>
                <a:ea typeface="+mn-ea"/>
                <a:cs typeface="+mn-cs"/>
              </a:rPr>
              <a:t>Плесской</a:t>
            </a:r>
            <a:r>
              <a:rPr kumimoji="0" lang="ru-RU" sz="1800" b="0" i="1" u="none" strike="noStrike" kern="1200" cap="none" spc="0" normalizeH="0" baseline="0" noProof="0" dirty="0" smtClean="0">
                <a:ln>
                  <a:noFill/>
                </a:ln>
                <a:solidFill>
                  <a:srgbClr val="16625C"/>
                </a:solidFill>
                <a:effectLst/>
                <a:uLnTx/>
                <a:uFillTx/>
                <a:latin typeface="Century Gothic" panose="020B0502020202020204" pitchFamily="34" charset="0"/>
                <a:ea typeface="+mn-ea"/>
                <a:cs typeface="+mn-cs"/>
              </a:rPr>
              <a:t> СШ </a:t>
            </a:r>
          </a:p>
          <a:p>
            <a:pPr marL="0" marR="0" lvl="0" indent="0" algn="r" defTabSz="914400" rtl="0" eaLnBrk="1" fontAlgn="auto" latinLnBrk="0" hangingPunct="1">
              <a:lnSpc>
                <a:spcPct val="100000"/>
              </a:lnSpc>
              <a:spcBef>
                <a:spcPts val="0"/>
              </a:spcBef>
              <a:spcAft>
                <a:spcPts val="0"/>
              </a:spcAft>
              <a:buClrTx/>
              <a:buSzTx/>
              <a:buFontTx/>
              <a:buNone/>
              <a:tabLst/>
              <a:defRPr/>
            </a:pPr>
            <a:r>
              <a:rPr lang="ru-RU" i="1" dirty="0" err="1" smtClean="0">
                <a:solidFill>
                  <a:srgbClr val="16625C"/>
                </a:solidFill>
                <a:latin typeface="Century Gothic" panose="020B0502020202020204" pitchFamily="34" charset="0"/>
              </a:rPr>
              <a:t>Персианцева</a:t>
            </a:r>
            <a:r>
              <a:rPr lang="ru-RU" i="1" dirty="0" smtClean="0">
                <a:solidFill>
                  <a:srgbClr val="16625C"/>
                </a:solidFill>
                <a:latin typeface="Century Gothic" panose="020B0502020202020204" pitchFamily="34" charset="0"/>
              </a:rPr>
              <a:t> </a:t>
            </a:r>
            <a:r>
              <a:rPr lang="ru-RU" i="1" dirty="0" err="1" smtClean="0">
                <a:solidFill>
                  <a:srgbClr val="16625C"/>
                </a:solidFill>
                <a:latin typeface="Century Gothic" panose="020B0502020202020204" pitchFamily="34" charset="0"/>
              </a:rPr>
              <a:t>М.ю</a:t>
            </a:r>
            <a:r>
              <a:rPr lang="ru-RU" i="1" dirty="0" smtClean="0">
                <a:solidFill>
                  <a:srgbClr val="16625C"/>
                </a:solidFill>
                <a:latin typeface="Century Gothic" panose="020B0502020202020204" pitchFamily="34" charset="0"/>
              </a:rPr>
              <a:t>.</a:t>
            </a:r>
            <a:endParaRPr kumimoji="0" lang="ru-RU" sz="200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xmlns="" val="400473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2452" y="302079"/>
            <a:ext cx="9997440" cy="953271"/>
          </a:xfrm>
        </p:spPr>
        <p:txBody>
          <a:bodyPr>
            <a:noAutofit/>
          </a:bodyPr>
          <a:lstStyle/>
          <a:p>
            <a:pPr algn="ctr"/>
            <a:r>
              <a:rPr lang="ru-RU" sz="2800" dirty="0" smtClean="0"/>
              <a:t>      </a:t>
            </a:r>
            <a:br>
              <a:rPr lang="ru-RU" sz="2800" dirty="0" smtClean="0"/>
            </a:br>
            <a:r>
              <a:rPr lang="ru-RU" sz="3200" dirty="0" smtClean="0"/>
              <a:t> </a:t>
            </a:r>
            <a:r>
              <a:rPr lang="ru-RU" sz="2000" dirty="0" smtClean="0"/>
              <a:t/>
            </a:r>
            <a:br>
              <a:rPr lang="ru-RU" sz="2000" dirty="0" smtClean="0"/>
            </a:br>
            <a:endParaRPr lang="ru-RU" sz="2000" dirty="0"/>
          </a:p>
        </p:txBody>
      </p:sp>
      <p:sp>
        <p:nvSpPr>
          <p:cNvPr id="5" name="Содержимое 4"/>
          <p:cNvSpPr>
            <a:spLocks noGrp="1"/>
          </p:cNvSpPr>
          <p:nvPr>
            <p:ph idx="1"/>
          </p:nvPr>
        </p:nvSpPr>
        <p:spPr>
          <a:xfrm>
            <a:off x="535578" y="1421675"/>
            <a:ext cx="7236824" cy="4800600"/>
          </a:xfrm>
        </p:spPr>
        <p:txBody>
          <a:bodyPr>
            <a:normAutofit fontScale="92500"/>
          </a:bodyPr>
          <a:lstStyle/>
          <a:p>
            <a:pPr>
              <a:buNone/>
            </a:pPr>
            <a:r>
              <a:rPr lang="ru-RU" b="1" dirty="0" smtClean="0"/>
              <a:t>           </a:t>
            </a:r>
            <a:r>
              <a:rPr lang="en-US" b="1" dirty="0" smtClean="0"/>
              <a:t>1967 </a:t>
            </a:r>
            <a:r>
              <a:rPr lang="ru-RU" b="1" dirty="0" smtClean="0"/>
              <a:t>г</a:t>
            </a:r>
            <a:r>
              <a:rPr lang="en-US" b="1" dirty="0" smtClean="0"/>
              <a:t>. </a:t>
            </a:r>
            <a:r>
              <a:rPr lang="ru-RU" b="1" dirty="0" smtClean="0"/>
              <a:t>Майкл </a:t>
            </a:r>
            <a:r>
              <a:rPr lang="ru-RU" b="1" dirty="0" err="1" smtClean="0"/>
              <a:t>Скривен</a:t>
            </a:r>
            <a:endParaRPr lang="ru-RU" dirty="0" smtClean="0"/>
          </a:p>
          <a:p>
            <a:pPr>
              <a:buNone/>
            </a:pPr>
            <a:r>
              <a:rPr lang="en-US" b="1" dirty="0" smtClean="0"/>
              <a:t>(Michael </a:t>
            </a:r>
            <a:r>
              <a:rPr lang="en-US" b="1" dirty="0" err="1" smtClean="0"/>
              <a:t>Scriven</a:t>
            </a:r>
            <a:r>
              <a:rPr lang="en-US" b="1" dirty="0" smtClean="0"/>
              <a:t>):</a:t>
            </a:r>
            <a:r>
              <a:rPr lang="ru-RU" dirty="0" smtClean="0"/>
              <a:t>австралийский эрудит британского происхождения и академический философ, наиболее известный своим вкладом в теорию и практику оценки.</a:t>
            </a:r>
          </a:p>
          <a:p>
            <a:pPr>
              <a:buNone/>
            </a:pPr>
            <a:r>
              <a:rPr lang="ru-RU" dirty="0" smtClean="0"/>
              <a:t>      </a:t>
            </a:r>
          </a:p>
          <a:p>
            <a:pPr algn="just">
              <a:buNone/>
            </a:pPr>
            <a:r>
              <a:rPr lang="ru-RU" dirty="0" smtClean="0"/>
              <a:t> «Формирующее оценивание относится ко всем видам деятельности, которые осуществляют учителя и учащиеся. Оно обеспечивает обратную связь, позволяющую регулировать обучение и учение в интересах учащегося</a:t>
            </a:r>
            <a:r>
              <a:rPr lang="en-US" dirty="0" smtClean="0"/>
              <a:t>»</a:t>
            </a:r>
            <a:r>
              <a:rPr lang="ru-RU" dirty="0" smtClean="0"/>
              <a:t>.</a:t>
            </a:r>
            <a:r>
              <a:rPr lang="en-US" dirty="0" smtClean="0"/>
              <a:t> </a:t>
            </a:r>
            <a:r>
              <a:rPr lang="ru-RU" dirty="0" smtClean="0"/>
              <a:t> </a:t>
            </a:r>
          </a:p>
          <a:p>
            <a:endParaRPr lang="ru-RU" dirty="0"/>
          </a:p>
        </p:txBody>
      </p:sp>
      <p:pic>
        <p:nvPicPr>
          <p:cNvPr id="6" name="image6.jpeg" descr="michaelscriven.jpeg"/>
          <p:cNvPicPr/>
          <p:nvPr/>
        </p:nvPicPr>
        <p:blipFill>
          <a:blip r:embed="rId2" cstate="print"/>
          <a:stretch>
            <a:fillRect/>
          </a:stretch>
        </p:blipFill>
        <p:spPr>
          <a:xfrm>
            <a:off x="8066788" y="1684255"/>
            <a:ext cx="3297898" cy="3932773"/>
          </a:xfrm>
          <a:prstGeom prst="rect">
            <a:avLst/>
          </a:prstGeom>
        </p:spPr>
      </p:pic>
    </p:spTree>
    <p:extLst>
      <p:ext uri="{BB962C8B-B14F-4D97-AF65-F5344CB8AC3E}">
        <p14:creationId xmlns:p14="http://schemas.microsoft.com/office/powerpoint/2010/main" xmlns="" val="7353831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t>Марина Александровна </a:t>
            </a:r>
            <a:r>
              <a:rPr lang="ru-RU" sz="2400" dirty="0" err="1" smtClean="0"/>
              <a:t>Пинская</a:t>
            </a:r>
            <a:r>
              <a:rPr lang="ru-RU" sz="2400" dirty="0" smtClean="0"/>
              <a:t> - </a:t>
            </a:r>
            <a:r>
              <a:rPr lang="ru-RU" sz="2400" dirty="0"/>
              <a:t/>
            </a:r>
            <a:br>
              <a:rPr lang="ru-RU" sz="2400" dirty="0"/>
            </a:br>
            <a:r>
              <a:rPr lang="ru-RU" sz="2400" i="1" dirty="0" smtClean="0"/>
              <a:t>кандидат </a:t>
            </a:r>
            <a:r>
              <a:rPr lang="ru-RU" sz="2400" i="1" dirty="0"/>
              <a:t>педагогических наук, </a:t>
            </a:r>
            <a:r>
              <a:rPr lang="ru-RU" sz="2400" i="1" dirty="0" smtClean="0"/>
              <a:t>руководитель </a:t>
            </a:r>
            <a:r>
              <a:rPr lang="ru-RU" sz="2400" i="1" dirty="0"/>
              <a:t>проекта «Разработка программ помощи школам с низкими </a:t>
            </a:r>
            <a:r>
              <a:rPr lang="ru-RU" sz="2400" i="1" dirty="0" smtClean="0"/>
              <a:t>результатами»:  </a:t>
            </a:r>
            <a:endParaRPr lang="ru-RU" sz="2400" dirty="0"/>
          </a:p>
        </p:txBody>
      </p:sp>
      <p:sp>
        <p:nvSpPr>
          <p:cNvPr id="3" name="Объект 2"/>
          <p:cNvSpPr>
            <a:spLocks noGrp="1"/>
          </p:cNvSpPr>
          <p:nvPr>
            <p:ph idx="1"/>
          </p:nvPr>
        </p:nvSpPr>
        <p:spPr/>
        <p:txBody>
          <a:bodyPr>
            <a:normAutofit/>
          </a:bodyPr>
          <a:lstStyle/>
          <a:p>
            <a:r>
              <a:rPr lang="ru-RU" dirty="0"/>
              <a:t>В странах с устойчиво прогрессирующей системой образования магистральным направлением становится формирующее оценивание: интерактивное оценивание состояния и прогресса учащихся, выявляющее учебные потребности школьников, формирующее соответствующее им преподавание. Учителя при таком оценивании собирают информацию, на основании которой постоянно корректируется, улучшается учебный процесс. Это принципиально отличает формирующее от традиционного оценивания, цель которого — определить и представить лишь итоговые показатели достижений учеников</a:t>
            </a:r>
            <a:r>
              <a:rPr lang="ru-RU" dirty="0" smtClean="0"/>
              <a:t>.</a:t>
            </a:r>
          </a:p>
        </p:txBody>
      </p:sp>
    </p:spTree>
    <p:extLst>
      <p:ext uri="{BB962C8B-B14F-4D97-AF65-F5344CB8AC3E}">
        <p14:creationId xmlns:p14="http://schemas.microsoft.com/office/powerpoint/2010/main" xmlns="" val="42777841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txBox="1">
            <a:spLocks noGrp="1"/>
          </p:cNvSpPr>
          <p:nvPr>
            <p:ph idx="1"/>
          </p:nvPr>
        </p:nvSpPr>
        <p:spPr>
          <a:xfrm>
            <a:off x="536122" y="747939"/>
            <a:ext cx="10515600" cy="3634841"/>
          </a:xfrm>
          <a:prstGeom prst="rect">
            <a:avLst/>
          </a:prstGeom>
          <a:noFill/>
        </p:spPr>
        <p:txBody>
          <a:bodyPr wrap="square" rtlCol="0">
            <a:spAutoFit/>
          </a:bodyPr>
          <a:lstStyle/>
          <a:p>
            <a:pPr marL="0" indent="0" algn="ctr">
              <a:buNone/>
            </a:pPr>
            <a:r>
              <a:rPr lang="ru-RU" b="1" dirty="0">
                <a:solidFill>
                  <a:srgbClr val="FF0000"/>
                </a:solidFill>
                <a:latin typeface="+mj-lt"/>
              </a:rPr>
              <a:t>Формирующее оценивание – это</a:t>
            </a:r>
            <a:r>
              <a:rPr lang="ru-RU" b="1" dirty="0" smtClean="0">
                <a:solidFill>
                  <a:srgbClr val="FF0000"/>
                </a:solidFill>
                <a:latin typeface="+mj-lt"/>
              </a:rPr>
              <a:t>…</a:t>
            </a:r>
          </a:p>
          <a:p>
            <a:endParaRPr lang="ru-RU" sz="2400" b="1" dirty="0">
              <a:latin typeface="+mj-lt"/>
            </a:endParaRPr>
          </a:p>
          <a:p>
            <a:pPr fontAlgn="base"/>
            <a:r>
              <a:rPr lang="ru-RU" sz="2400" dirty="0" smtClean="0">
                <a:effectLst>
                  <a:outerShdw blurRad="50800" dist="38100" dir="2700000" algn="tl">
                    <a:srgbClr val="000000">
                      <a:alpha val="40000"/>
                    </a:srgbClr>
                  </a:outerShdw>
                </a:effectLst>
              </a:rPr>
              <a:t>это  </a:t>
            </a:r>
            <a:r>
              <a:rPr lang="ru-RU" sz="2400" dirty="0" err="1">
                <a:effectLst>
                  <a:outerShdw blurRad="50800" dist="38100" dir="2700000" algn="tl">
                    <a:srgbClr val="000000">
                      <a:alpha val="40000"/>
                    </a:srgbClr>
                  </a:outerShdw>
                </a:effectLst>
              </a:rPr>
              <a:t>внутриклассное</a:t>
            </a:r>
            <a:r>
              <a:rPr lang="ru-RU" sz="2400" dirty="0">
                <a:effectLst>
                  <a:outerShdw blurRad="50800" dist="38100" dir="2700000" algn="tl">
                    <a:srgbClr val="000000">
                      <a:alpha val="40000"/>
                    </a:srgbClr>
                  </a:outerShdw>
                </a:effectLst>
              </a:rPr>
              <a:t> оценивание для обучения и для себя, а не для контроля и администрации. Одним из важнейших аспектов педагогической деятельности является оценка полученных результатов, в ходе которой можно установить успешность и результативность образовательного процесса. </a:t>
            </a:r>
            <a:endParaRPr lang="ru-RU" sz="2400" dirty="0"/>
          </a:p>
          <a:p>
            <a:pPr marL="0" indent="0">
              <a:buNone/>
            </a:pPr>
            <a:r>
              <a:rPr lang="ru-RU" dirty="0" smtClean="0">
                <a:latin typeface="+mj-lt"/>
              </a:rPr>
              <a:t/>
            </a:r>
            <a:br>
              <a:rPr lang="ru-RU" dirty="0" smtClean="0">
                <a:latin typeface="+mj-lt"/>
              </a:rPr>
            </a:br>
            <a:endParaRPr lang="ru-RU" dirty="0">
              <a:latin typeface="+mj-lt"/>
            </a:endParaRPr>
          </a:p>
        </p:txBody>
      </p:sp>
    </p:spTree>
    <p:extLst>
      <p:ext uri="{BB962C8B-B14F-4D97-AF65-F5344CB8AC3E}">
        <p14:creationId xmlns:p14="http://schemas.microsoft.com/office/powerpoint/2010/main" xmlns="" val="4293385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b="1" dirty="0" smtClean="0">
                <a:solidFill>
                  <a:srgbClr val="FF0000"/>
                </a:solidFill>
                <a:latin typeface="Times New Roman" pitchFamily="18" charset="0"/>
                <a:cs typeface="Times New Roman" pitchFamily="18" charset="0"/>
              </a:rPr>
              <a:t>Цели формирующего оценивания</a:t>
            </a:r>
            <a:endParaRPr lang="ru-RU" sz="3600" b="1"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p:txBody>
          <a:bodyPr/>
          <a:lstStyle/>
          <a:p>
            <a:r>
              <a:rPr lang="ru-RU" dirty="0" smtClean="0">
                <a:latin typeface="Times New Roman" pitchFamily="18" charset="0"/>
                <a:cs typeface="Times New Roman" pitchFamily="18" charset="0"/>
              </a:rPr>
              <a:t>Улучшать качество учения, а не обеспечить основания для выставления отметок;</a:t>
            </a:r>
          </a:p>
          <a:p>
            <a:r>
              <a:rPr lang="ru-RU" dirty="0" smtClean="0">
                <a:latin typeface="Times New Roman" pitchFamily="18" charset="0"/>
                <a:cs typeface="Times New Roman" pitchFamily="18" charset="0"/>
              </a:rPr>
              <a:t>Создание непрерывной обратной связи.</a:t>
            </a:r>
            <a:endParaRPr lang="ru-RU" dirty="0">
              <a:latin typeface="Times New Roman" pitchFamily="18" charset="0"/>
              <a:cs typeface="Times New Roman" pitchFamily="18" charset="0"/>
            </a:endParaRPr>
          </a:p>
          <a:p>
            <a:pPr marL="0" indent="0" algn="ctr">
              <a:buNone/>
            </a:pPr>
            <a:r>
              <a:rPr lang="ru-RU" b="1" dirty="0" smtClean="0">
                <a:latin typeface="Times New Roman" pitchFamily="18" charset="0"/>
                <a:cs typeface="Times New Roman" pitchFamily="18" charset="0"/>
              </a:rPr>
              <a:t>   Направления формирующего оценивания</a:t>
            </a:r>
            <a:endParaRPr lang="ru-RU" b="1" dirty="0">
              <a:latin typeface="Times New Roman" pitchFamily="18" charset="0"/>
              <a:cs typeface="Times New Roman" pitchFamily="18" charset="0"/>
            </a:endParaRPr>
          </a:p>
        </p:txBody>
      </p:sp>
      <p:sp>
        <p:nvSpPr>
          <p:cNvPr id="4" name="Скругленный прямоугольник 3"/>
          <p:cNvSpPr/>
          <p:nvPr/>
        </p:nvSpPr>
        <p:spPr>
          <a:xfrm>
            <a:off x="1295467" y="4869160"/>
            <a:ext cx="3456384" cy="86409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400" b="1" dirty="0" smtClean="0">
                <a:latin typeface="Times New Roman" pitchFamily="18" charset="0"/>
                <a:cs typeface="Times New Roman" pitchFamily="18" charset="0"/>
              </a:rPr>
              <a:t>Понимание </a:t>
            </a:r>
            <a:endParaRPr lang="ru-RU" sz="2400" b="1" dirty="0">
              <a:latin typeface="Times New Roman" pitchFamily="18" charset="0"/>
              <a:cs typeface="Times New Roman" pitchFamily="18" charset="0"/>
            </a:endParaRPr>
          </a:p>
        </p:txBody>
      </p:sp>
      <p:sp>
        <p:nvSpPr>
          <p:cNvPr id="5" name="Скругленный прямоугольник 4"/>
          <p:cNvSpPr/>
          <p:nvPr/>
        </p:nvSpPr>
        <p:spPr>
          <a:xfrm>
            <a:off x="6960096" y="4876618"/>
            <a:ext cx="3456384" cy="86409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400" b="1" dirty="0" smtClean="0">
                <a:latin typeface="Times New Roman" pitchFamily="18" charset="0"/>
                <a:cs typeface="Times New Roman" pitchFamily="18" charset="0"/>
              </a:rPr>
              <a:t>Планирование </a:t>
            </a:r>
            <a:endParaRPr lang="ru-RU" sz="2400" b="1" dirty="0">
              <a:latin typeface="Times New Roman" pitchFamily="18" charset="0"/>
              <a:cs typeface="Times New Roman" pitchFamily="18" charset="0"/>
            </a:endParaRPr>
          </a:p>
        </p:txBody>
      </p:sp>
      <p:sp>
        <p:nvSpPr>
          <p:cNvPr id="7" name="Двойная стрелка влево/вверх 6"/>
          <p:cNvSpPr/>
          <p:nvPr/>
        </p:nvSpPr>
        <p:spPr>
          <a:xfrm rot="13210957">
            <a:off x="5049411" y="4419168"/>
            <a:ext cx="1678148" cy="1152128"/>
          </a:xfrm>
          <a:prstGeom prst="leftUpArrow">
            <a:avLst>
              <a:gd name="adj1" fmla="val 2873"/>
              <a:gd name="adj2" fmla="val 10422"/>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6853045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a:p>
        </p:txBody>
      </p:sp>
      <p:sp>
        <p:nvSpPr>
          <p:cNvPr id="4" name="Content Placeholder 4"/>
          <p:cNvSpPr txBox="1">
            <a:spLocks/>
          </p:cNvSpPr>
          <p:nvPr/>
        </p:nvSpPr>
        <p:spPr>
          <a:xfrm>
            <a:off x="2351584" y="2218995"/>
            <a:ext cx="9518848" cy="3994316"/>
          </a:xfrm>
          <a:prstGeom prst="rect">
            <a:avLst/>
          </a:prstGeom>
        </p:spPr>
        <p:txBody>
          <a:bodyPr vert="horz" lIns="91440" tIns="45720" rIns="91440" bIns="45720" rtlCol="0" anchor="ctr"/>
          <a:lstStyle>
            <a:defPPr>
              <a:defRPr lang="ru-R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altLang="ko-KR" sz="2700" smtClean="0">
                <a:solidFill>
                  <a:schemeClr val="tx1"/>
                </a:solidFill>
              </a:rPr>
              <a:t>Систематический сбор и анализ информации с целью информирования о процессе обучения и как его улучшить, а именно:</a:t>
            </a:r>
          </a:p>
          <a:p>
            <a:r>
              <a:rPr lang="ru-RU" altLang="ko-KR" sz="2700" smtClean="0">
                <a:solidFill>
                  <a:schemeClr val="tx1"/>
                </a:solidFill>
              </a:rPr>
              <a:t>•	</a:t>
            </a:r>
            <a:r>
              <a:rPr lang="ru-RU" altLang="ko-KR" sz="2700" b="1" smtClean="0">
                <a:solidFill>
                  <a:schemeClr val="tx1"/>
                </a:solidFill>
              </a:rPr>
              <a:t>Где ученик находится</a:t>
            </a:r>
          </a:p>
          <a:p>
            <a:r>
              <a:rPr lang="ru-RU" altLang="ko-KR" sz="2700" smtClean="0">
                <a:solidFill>
                  <a:schemeClr val="tx1"/>
                </a:solidFill>
              </a:rPr>
              <a:t>•	</a:t>
            </a:r>
            <a:r>
              <a:rPr lang="ru-RU" altLang="ko-KR" sz="2700" b="1" smtClean="0">
                <a:solidFill>
                  <a:schemeClr val="tx1"/>
                </a:solidFill>
              </a:rPr>
              <a:t>Где должен быть</a:t>
            </a:r>
          </a:p>
          <a:p>
            <a:r>
              <a:rPr lang="ru-RU" altLang="ko-KR" sz="2700" smtClean="0">
                <a:solidFill>
                  <a:schemeClr val="tx1"/>
                </a:solidFill>
              </a:rPr>
              <a:t>•	</a:t>
            </a:r>
            <a:r>
              <a:rPr lang="ru-RU" altLang="ko-KR" sz="2700" b="1" smtClean="0">
                <a:solidFill>
                  <a:schemeClr val="tx1"/>
                </a:solidFill>
              </a:rPr>
              <a:t>В каком направлении ему двигаться дальше</a:t>
            </a:r>
          </a:p>
          <a:p>
            <a:endParaRPr lang="ko-KR" altLang="en-US" sz="2700" b="1" dirty="0">
              <a:solidFill>
                <a:schemeClr val="tx1"/>
              </a:solidFill>
            </a:endParaRPr>
          </a:p>
        </p:txBody>
      </p:sp>
      <p:sp>
        <p:nvSpPr>
          <p:cNvPr id="5" name="Title 2"/>
          <p:cNvSpPr>
            <a:spLocks noGrp="1"/>
          </p:cNvSpPr>
          <p:nvPr>
            <p:ph type="title"/>
          </p:nvPr>
        </p:nvSpPr>
        <p:spPr/>
        <p:txBody>
          <a:bodyPr/>
          <a:lstStyle/>
          <a:p>
            <a:pPr algn="ctr"/>
            <a:r>
              <a:rPr lang="ru-RU" altLang="ko-KR" sz="3200" b="1" dirty="0">
                <a:solidFill>
                  <a:srgbClr val="FF0000"/>
                </a:solidFill>
              </a:rPr>
              <a:t>ЧТО ТАКОЕ ФОРМИРУЮЩЕЕ ОЦЕНИВАНИЕ</a:t>
            </a:r>
            <a:r>
              <a:rPr lang="ru-RU" altLang="ko-KR" sz="3200" b="1" dirty="0" smtClean="0">
                <a:solidFill>
                  <a:srgbClr val="FF0000"/>
                </a:solidFill>
              </a:rPr>
              <a:t>? ( для учителя)</a:t>
            </a:r>
            <a:endParaRPr lang="ko-KR" altLang="en-US" sz="3200" b="1" dirty="0">
              <a:solidFill>
                <a:srgbClr val="FF0000"/>
              </a:solidFill>
            </a:endParaRPr>
          </a:p>
        </p:txBody>
      </p:sp>
    </p:spTree>
    <p:extLst>
      <p:ext uri="{BB962C8B-B14F-4D97-AF65-F5344CB8AC3E}">
        <p14:creationId xmlns:p14="http://schemas.microsoft.com/office/powerpoint/2010/main" xmlns="" val="324511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a:p>
        </p:txBody>
      </p:sp>
      <p:sp>
        <p:nvSpPr>
          <p:cNvPr id="4" name="Содержимое 2"/>
          <p:cNvSpPr txBox="1">
            <a:spLocks/>
          </p:cNvSpPr>
          <p:nvPr/>
        </p:nvSpPr>
        <p:spPr>
          <a:xfrm>
            <a:off x="1203851" y="1994807"/>
            <a:ext cx="9997440" cy="4800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ru-RU" sz="4400" dirty="0" smtClean="0"/>
              <a:t>   Это способ оценки, который не пугает и не угнетает ребёнка, а, наоборот, стимулирует интерес к учёбе.</a:t>
            </a:r>
            <a:endParaRPr lang="ru-RU" sz="4400" dirty="0"/>
          </a:p>
        </p:txBody>
      </p:sp>
      <p:sp>
        <p:nvSpPr>
          <p:cNvPr id="5" name="Заголовок 1"/>
          <p:cNvSpPr>
            <a:spLocks noGrp="1"/>
          </p:cNvSpPr>
          <p:nvPr>
            <p:ph type="title"/>
          </p:nvPr>
        </p:nvSpPr>
        <p:spPr/>
        <p:txBody>
          <a:bodyPr>
            <a:normAutofit/>
          </a:bodyPr>
          <a:lstStyle/>
          <a:p>
            <a:r>
              <a:rPr lang="ru-RU" dirty="0" smtClean="0"/>
              <a:t> </a:t>
            </a:r>
            <a:r>
              <a:rPr lang="ru-RU" b="1" dirty="0" smtClean="0">
                <a:solidFill>
                  <a:srgbClr val="FF0000"/>
                </a:solidFill>
              </a:rPr>
              <a:t>Формирующее оценивание для ребёнка -  </a:t>
            </a:r>
            <a:endParaRPr lang="ru-RU" b="1" dirty="0">
              <a:solidFill>
                <a:srgbClr val="FF0000"/>
              </a:solidFill>
            </a:endParaRPr>
          </a:p>
        </p:txBody>
      </p:sp>
    </p:spTree>
    <p:extLst>
      <p:ext uri="{BB962C8B-B14F-4D97-AF65-F5344CB8AC3E}">
        <p14:creationId xmlns:p14="http://schemas.microsoft.com/office/powerpoint/2010/main" xmlns="" val="3999823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a:p>
        </p:txBody>
      </p:sp>
      <p:sp>
        <p:nvSpPr>
          <p:cNvPr id="4" name="Content Placeholder 4"/>
          <p:cNvSpPr txBox="1">
            <a:spLocks/>
          </p:cNvSpPr>
          <p:nvPr/>
        </p:nvSpPr>
        <p:spPr>
          <a:xfrm>
            <a:off x="1583499" y="1316767"/>
            <a:ext cx="10608501" cy="4090327"/>
          </a:xfrm>
          <a:prstGeom prst="rect">
            <a:avLst/>
          </a:prstGeom>
        </p:spPr>
        <p:txBody>
          <a:bodyPr vert="horz" lIns="91440" tIns="45720" rIns="91440" bIns="45720" rtlCol="0" anchor="ctr"/>
          <a:lstStyle>
            <a:defPPr>
              <a:defRPr lang="ru-R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altLang="ko-KR" sz="3700" dirty="0" smtClean="0"/>
          </a:p>
          <a:p>
            <a:r>
              <a:rPr lang="ru-RU" altLang="ko-KR" sz="3700" dirty="0" smtClean="0"/>
              <a:t>•	</a:t>
            </a:r>
            <a:r>
              <a:rPr lang="ru-RU" altLang="ko-KR" sz="3200" dirty="0" smtClean="0">
                <a:solidFill>
                  <a:schemeClr val="tx1"/>
                </a:solidFill>
              </a:rPr>
              <a:t>что ученик знает </a:t>
            </a:r>
            <a:r>
              <a:rPr lang="ru-RU" altLang="ko-KR" sz="3200" b="1" dirty="0" smtClean="0">
                <a:solidFill>
                  <a:srgbClr val="FF0000"/>
                </a:solidFill>
              </a:rPr>
              <a:t>ЗНАНИЕ</a:t>
            </a:r>
          </a:p>
          <a:p>
            <a:r>
              <a:rPr lang="ru-RU" altLang="ko-KR" sz="3200" dirty="0" smtClean="0">
                <a:solidFill>
                  <a:schemeClr val="tx1"/>
                </a:solidFill>
              </a:rPr>
              <a:t>•	насколько хорошо ученик умеет </a:t>
            </a:r>
          </a:p>
          <a:p>
            <a:r>
              <a:rPr lang="ru-RU" altLang="ko-KR" sz="3200" dirty="0" smtClean="0">
                <a:solidFill>
                  <a:schemeClr val="tx1"/>
                </a:solidFill>
              </a:rPr>
              <a:t>           выполнять   задание </a:t>
            </a:r>
            <a:r>
              <a:rPr lang="ru-RU" altLang="ko-KR" sz="3200" b="1" dirty="0" smtClean="0">
                <a:solidFill>
                  <a:srgbClr val="FF0000"/>
                </a:solidFill>
              </a:rPr>
              <a:t>УМЕНИЕ</a:t>
            </a:r>
          </a:p>
          <a:p>
            <a:r>
              <a:rPr lang="ru-RU" altLang="ko-KR" sz="3200" dirty="0" smtClean="0">
                <a:solidFill>
                  <a:schemeClr val="tx1"/>
                </a:solidFill>
              </a:rPr>
              <a:t>•	как организует работу </a:t>
            </a:r>
            <a:r>
              <a:rPr lang="ru-RU" altLang="ko-KR" sz="3200" b="1" dirty="0" smtClean="0">
                <a:solidFill>
                  <a:srgbClr val="FF0000"/>
                </a:solidFill>
              </a:rPr>
              <a:t>ПРОЦЕСС</a:t>
            </a:r>
          </a:p>
          <a:p>
            <a:r>
              <a:rPr lang="ru-RU" altLang="ko-KR" sz="3200" dirty="0" smtClean="0">
                <a:solidFill>
                  <a:schemeClr val="tx1"/>
                </a:solidFill>
              </a:rPr>
              <a:t>•	отношение к процессу работы  </a:t>
            </a:r>
            <a:r>
              <a:rPr lang="ru-RU" altLang="ko-KR" sz="3200" b="1" dirty="0" smtClean="0">
                <a:solidFill>
                  <a:srgbClr val="FF0000"/>
                </a:solidFill>
              </a:rPr>
              <a:t>МОТИВАЦИЮ</a:t>
            </a:r>
          </a:p>
          <a:p>
            <a:endParaRPr lang="ko-KR" altLang="en-US" sz="3700" dirty="0"/>
          </a:p>
        </p:txBody>
      </p:sp>
      <p:sp>
        <p:nvSpPr>
          <p:cNvPr id="5" name="Title 2"/>
          <p:cNvSpPr>
            <a:spLocks noGrp="1"/>
          </p:cNvSpPr>
          <p:nvPr>
            <p:ph type="title"/>
          </p:nvPr>
        </p:nvSpPr>
        <p:spPr/>
        <p:txBody>
          <a:bodyPr/>
          <a:lstStyle/>
          <a:p>
            <a:pPr algn="ctr"/>
            <a:r>
              <a:rPr lang="ru-RU" altLang="ko-KR" sz="3200" b="1" dirty="0">
                <a:solidFill>
                  <a:srgbClr val="FF0000"/>
                </a:solidFill>
                <a:latin typeface="+mn-lt"/>
              </a:rPr>
              <a:t>ЧТО ДАЕТ ФОРМИРУЮЩЕЕ ОЦЕНИВАНИЕ?</a:t>
            </a:r>
            <a:endParaRPr lang="ko-KR" altLang="en-US" sz="3200" b="1" dirty="0">
              <a:solidFill>
                <a:srgbClr val="FF0000"/>
              </a:solidFill>
              <a:latin typeface="+mn-lt"/>
            </a:endParaRPr>
          </a:p>
        </p:txBody>
      </p:sp>
    </p:spTree>
    <p:extLst>
      <p:ext uri="{BB962C8B-B14F-4D97-AF65-F5344CB8AC3E}">
        <p14:creationId xmlns:p14="http://schemas.microsoft.com/office/powerpoint/2010/main" xmlns="" val="20117409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mg.daimg.com/uploads/allimg/130704/3-130F4142K5.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6314"/>
          <a:stretch/>
        </p:blipFill>
        <p:spPr bwMode="auto">
          <a:xfrm>
            <a:off x="1487488" y="1124744"/>
            <a:ext cx="8574584" cy="473293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p:txBody>
          <a:bodyPr>
            <a:normAutofit/>
          </a:bodyPr>
          <a:lstStyle/>
          <a:p>
            <a:r>
              <a:rPr lang="ru-RU" b="1" dirty="0" smtClean="0">
                <a:latin typeface="Times New Roman" pitchFamily="18" charset="0"/>
                <a:cs typeface="Times New Roman" pitchFamily="18" charset="0"/>
              </a:rPr>
              <a:t>Формирующее оценивание</a:t>
            </a:r>
            <a:endParaRPr lang="ru-RU" b="1" dirty="0">
              <a:latin typeface="Times New Roman" pitchFamily="18" charset="0"/>
              <a:cs typeface="Times New Roman" pitchFamily="18" charset="0"/>
            </a:endParaRPr>
          </a:p>
        </p:txBody>
      </p:sp>
      <p:sp>
        <p:nvSpPr>
          <p:cNvPr id="6" name="TextBox 5"/>
          <p:cNvSpPr txBox="1"/>
          <p:nvPr/>
        </p:nvSpPr>
        <p:spPr>
          <a:xfrm>
            <a:off x="2927648" y="5944925"/>
            <a:ext cx="8928992" cy="584775"/>
          </a:xfrm>
          <a:prstGeom prst="rect">
            <a:avLst/>
          </a:prstGeom>
          <a:noFill/>
        </p:spPr>
        <p:txBody>
          <a:bodyPr wrap="square" rtlCol="0">
            <a:spAutoFit/>
          </a:bodyPr>
          <a:lstStyle/>
          <a:p>
            <a:pPr algn="r"/>
            <a:r>
              <a:rPr lang="ru-RU" sz="3200" b="1" dirty="0" smtClean="0">
                <a:latin typeface="Times New Roman" pitchFamily="18" charset="0"/>
                <a:cs typeface="Times New Roman" pitchFamily="18" charset="0"/>
              </a:rPr>
              <a:t>Центрировано на ученике</a:t>
            </a:r>
            <a:endParaRPr lang="ru-RU" sz="32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6685480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Семья Тимаевых\Desktop\778b68807489eeaea2a28ede67447c7f.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15680" y="836433"/>
            <a:ext cx="5461000" cy="512445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p:txBody>
          <a:bodyPr/>
          <a:lstStyle/>
          <a:p>
            <a:r>
              <a:rPr lang="ru-RU" b="1" dirty="0" smtClean="0">
                <a:latin typeface="Times New Roman" pitchFamily="18" charset="0"/>
                <a:cs typeface="Times New Roman" pitchFamily="18" charset="0"/>
              </a:rPr>
              <a:t>Формирующее оценивание</a:t>
            </a:r>
            <a:endParaRPr lang="ru-RU" b="1" dirty="0">
              <a:latin typeface="Times New Roman" pitchFamily="18" charset="0"/>
              <a:cs typeface="Times New Roman" pitchFamily="18" charset="0"/>
            </a:endParaRPr>
          </a:p>
        </p:txBody>
      </p:sp>
      <p:sp>
        <p:nvSpPr>
          <p:cNvPr id="3" name="Объект 2"/>
          <p:cNvSpPr>
            <a:spLocks noGrp="1"/>
          </p:cNvSpPr>
          <p:nvPr>
            <p:ph idx="1"/>
          </p:nvPr>
        </p:nvSpPr>
        <p:spPr>
          <a:xfrm>
            <a:off x="911424" y="5332382"/>
            <a:ext cx="10972800" cy="1257003"/>
          </a:xfrm>
        </p:spPr>
        <p:txBody>
          <a:bodyPr>
            <a:normAutofit/>
          </a:bodyPr>
          <a:lstStyle/>
          <a:p>
            <a:pPr marL="0" indent="0">
              <a:buNone/>
            </a:pPr>
            <a:r>
              <a:rPr lang="ru-RU" dirty="0" smtClean="0"/>
              <a:t>                                  </a:t>
            </a:r>
          </a:p>
          <a:p>
            <a:pPr marL="0" indent="0">
              <a:buNone/>
            </a:pPr>
            <a:r>
              <a:rPr lang="ru-RU" b="1" dirty="0">
                <a:latin typeface="Times New Roman" pitchFamily="18" charset="0"/>
                <a:cs typeface="Times New Roman" pitchFamily="18" charset="0"/>
              </a:rPr>
              <a:t> </a:t>
            </a:r>
            <a:r>
              <a:rPr lang="ru-RU" b="1" dirty="0" smtClean="0">
                <a:latin typeface="Times New Roman" pitchFamily="18" charset="0"/>
                <a:cs typeface="Times New Roman" pitchFamily="18" charset="0"/>
              </a:rPr>
              <a:t>                                     </a:t>
            </a:r>
            <a:r>
              <a:rPr lang="ru-RU" sz="3500" b="1" dirty="0" smtClean="0">
                <a:latin typeface="Times New Roman" pitchFamily="18" charset="0"/>
                <a:cs typeface="Times New Roman" pitchFamily="18" charset="0"/>
              </a:rPr>
              <a:t>Направляется  учителем</a:t>
            </a:r>
            <a:endParaRPr lang="ru-RU" sz="35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1854989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Семья Тимаевых\Desktop\635091697119019703.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44331" y="1052736"/>
            <a:ext cx="6912768" cy="518457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p:txBody>
          <a:bodyPr/>
          <a:lstStyle/>
          <a:p>
            <a:r>
              <a:rPr lang="ru-RU" b="1" dirty="0" smtClean="0">
                <a:latin typeface="Times New Roman" pitchFamily="18" charset="0"/>
                <a:cs typeface="Times New Roman" pitchFamily="18" charset="0"/>
              </a:rPr>
              <a:t>Формирующее оценивание</a:t>
            </a:r>
            <a:endParaRPr lang="ru-RU" b="1" dirty="0">
              <a:latin typeface="Times New Roman" pitchFamily="18" charset="0"/>
              <a:cs typeface="Times New Roman" pitchFamily="18" charset="0"/>
            </a:endParaRPr>
          </a:p>
        </p:txBody>
      </p:sp>
      <p:sp>
        <p:nvSpPr>
          <p:cNvPr id="3" name="Объект 2"/>
          <p:cNvSpPr>
            <a:spLocks noGrp="1"/>
          </p:cNvSpPr>
          <p:nvPr>
            <p:ph idx="1"/>
          </p:nvPr>
        </p:nvSpPr>
        <p:spPr>
          <a:xfrm>
            <a:off x="719403" y="5157193"/>
            <a:ext cx="10972800" cy="1357611"/>
          </a:xfrm>
        </p:spPr>
        <p:txBody>
          <a:bodyPr>
            <a:normAutofit/>
          </a:bodyPr>
          <a:lstStyle/>
          <a:p>
            <a:pPr marL="0" indent="0">
              <a:buNone/>
            </a:pPr>
            <a:endParaRPr lang="ru-RU" dirty="0" smtClean="0"/>
          </a:p>
          <a:p>
            <a:pPr marL="0" indent="0">
              <a:buNone/>
            </a:pPr>
            <a:r>
              <a:rPr lang="ru-RU" dirty="0"/>
              <a:t> </a:t>
            </a:r>
            <a:r>
              <a:rPr lang="ru-RU" dirty="0" smtClean="0"/>
              <a:t>                            </a:t>
            </a:r>
            <a:r>
              <a:rPr lang="ru-RU" b="1" dirty="0" smtClean="0">
                <a:latin typeface="Times New Roman" pitchFamily="18" charset="0"/>
                <a:cs typeface="Times New Roman" pitchFamily="18" charset="0"/>
              </a:rPr>
              <a:t>Разносторонне результативно</a:t>
            </a:r>
            <a:endParaRPr lang="ru-RU" b="1" dirty="0">
              <a:latin typeface="Times New Roman" pitchFamily="18" charset="0"/>
              <a:cs typeface="Times New Roman" pitchFamily="18" charset="0"/>
            </a:endParaRPr>
          </a:p>
        </p:txBody>
      </p:sp>
    </p:spTree>
    <p:extLst>
      <p:ext uri="{BB962C8B-B14F-4D97-AF65-F5344CB8AC3E}">
        <p14:creationId xmlns:p14="http://schemas.microsoft.com/office/powerpoint/2010/main" xmlns="" val="9967661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Grp="1" noChangeAspect="1" noChangeArrowheads="1"/>
          </p:cNvPicPr>
          <p:nvPr>
            <p:ph idx="1"/>
          </p:nvPr>
        </p:nvPicPr>
        <p:blipFill rotWithShape="1">
          <a:blip r:embed="rId2" cstate="print">
            <a:extLst>
              <a:ext uri="{28A0092B-C50C-407E-A947-70E740481C1C}">
                <a14:useLocalDpi xmlns:a14="http://schemas.microsoft.com/office/drawing/2010/main" xmlns="" val="0"/>
              </a:ext>
            </a:extLst>
          </a:blip>
          <a:srcRect t="29262"/>
          <a:stretch/>
        </p:blipFill>
        <p:spPr bwMode="auto">
          <a:xfrm>
            <a:off x="947058" y="873578"/>
            <a:ext cx="10180864" cy="53408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2963635" y="122464"/>
            <a:ext cx="6000750" cy="707886"/>
          </a:xfrm>
          <a:prstGeom prst="rect">
            <a:avLst/>
          </a:prstGeom>
          <a:noFill/>
        </p:spPr>
        <p:txBody>
          <a:bodyPr wrap="square" rtlCol="0">
            <a:spAutoFit/>
          </a:bodyPr>
          <a:lstStyle/>
          <a:p>
            <a:r>
              <a:rPr lang="ru-RU" sz="4000" b="1" dirty="0" smtClean="0">
                <a:solidFill>
                  <a:srgbClr val="FF0000"/>
                </a:solidFill>
              </a:rPr>
              <a:t>Участие в проекте «500+»</a:t>
            </a:r>
            <a:endParaRPr lang="ru-RU" sz="4000" b="1" dirty="0">
              <a:solidFill>
                <a:srgbClr val="FF0000"/>
              </a:solidFill>
            </a:endParaRPr>
          </a:p>
        </p:txBody>
      </p:sp>
      <p:pic>
        <p:nvPicPr>
          <p:cNvPr id="5" name="Picture 2" descr="C:\Users\Семья Тимаевых\Desktop\iStock_000016461249Medium.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64385" y="769393"/>
            <a:ext cx="1975759" cy="26556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115480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latin typeface="Times New Roman" pitchFamily="18" charset="0"/>
                <a:cs typeface="Times New Roman" pitchFamily="18" charset="0"/>
              </a:rPr>
              <a:t>Формирующее оценивание</a:t>
            </a:r>
            <a:endParaRPr lang="ru-RU" dirty="0"/>
          </a:p>
        </p:txBody>
      </p:sp>
      <p:sp>
        <p:nvSpPr>
          <p:cNvPr id="3" name="Объект 2"/>
          <p:cNvSpPr>
            <a:spLocks noGrp="1"/>
          </p:cNvSpPr>
          <p:nvPr>
            <p:ph idx="1"/>
          </p:nvPr>
        </p:nvSpPr>
        <p:spPr>
          <a:xfrm>
            <a:off x="609600" y="4797153"/>
            <a:ext cx="10972800" cy="1329011"/>
          </a:xfrm>
        </p:spPr>
        <p:txBody>
          <a:bodyPr/>
          <a:lstStyle/>
          <a:p>
            <a:pPr marL="0" indent="0" algn="r">
              <a:buNone/>
            </a:pPr>
            <a:endParaRPr lang="ru-RU" dirty="0" smtClean="0"/>
          </a:p>
          <a:p>
            <a:pPr marL="0" indent="0" algn="r">
              <a:buNone/>
            </a:pPr>
            <a:r>
              <a:rPr lang="ru-RU" b="1" dirty="0" smtClean="0">
                <a:latin typeface="Times New Roman" pitchFamily="18" charset="0"/>
                <a:cs typeface="Times New Roman" pitchFamily="18" charset="0"/>
              </a:rPr>
              <a:t>Формирует учебный процесс</a:t>
            </a:r>
            <a:endParaRPr lang="ru-RU" b="1" dirty="0">
              <a:latin typeface="Times New Roman" pitchFamily="18" charset="0"/>
              <a:cs typeface="Times New Roman" pitchFamily="18" charset="0"/>
            </a:endParaRPr>
          </a:p>
        </p:txBody>
      </p:sp>
      <p:pic>
        <p:nvPicPr>
          <p:cNvPr id="1028" name="Picture 4" descr="http://thumbs.dreamstime.com/z/%D0%BF%D1%80%D0%B5?-%D1%81%D1%82%D0%B0%D0%B2%D0%BB%D0%B5%D0%BD%D0%B8%D0%B5-?-%D0%B5%D0%BB%D0%B0-3d-15026284.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10689"/>
          <a:stretch/>
        </p:blipFill>
        <p:spPr bwMode="auto">
          <a:xfrm>
            <a:off x="2255573" y="1196752"/>
            <a:ext cx="7488832" cy="41764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819703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leenemanadvies.nl/img/advies_verzekeringen.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55573" y="1124744"/>
            <a:ext cx="6624736" cy="496855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p:txBody>
          <a:bodyPr/>
          <a:lstStyle/>
          <a:p>
            <a:r>
              <a:rPr lang="ru-RU" b="1" dirty="0">
                <a:latin typeface="Times New Roman" pitchFamily="18" charset="0"/>
                <a:cs typeface="Times New Roman" pitchFamily="18" charset="0"/>
              </a:rPr>
              <a:t>Формирующее оценивание</a:t>
            </a:r>
            <a:endParaRPr lang="ru-RU" dirty="0"/>
          </a:p>
        </p:txBody>
      </p:sp>
      <p:sp>
        <p:nvSpPr>
          <p:cNvPr id="3" name="Объект 2"/>
          <p:cNvSpPr>
            <a:spLocks noGrp="1"/>
          </p:cNvSpPr>
          <p:nvPr>
            <p:ph idx="1"/>
          </p:nvPr>
        </p:nvSpPr>
        <p:spPr>
          <a:xfrm>
            <a:off x="609600" y="4941169"/>
            <a:ext cx="10972800" cy="1184995"/>
          </a:xfrm>
        </p:spPr>
        <p:txBody>
          <a:bodyPr/>
          <a:lstStyle/>
          <a:p>
            <a:pPr marL="0" indent="0" algn="r">
              <a:buNone/>
            </a:pPr>
            <a:endParaRPr lang="ru-RU" b="1" dirty="0" smtClean="0">
              <a:latin typeface="Times New Roman" pitchFamily="18" charset="0"/>
              <a:cs typeface="Times New Roman" pitchFamily="18" charset="0"/>
            </a:endParaRPr>
          </a:p>
          <a:p>
            <a:pPr marL="0" indent="0" algn="r">
              <a:buNone/>
            </a:pPr>
            <a:r>
              <a:rPr lang="ru-RU" b="1" dirty="0" smtClean="0">
                <a:latin typeface="Times New Roman" pitchFamily="18" charset="0"/>
                <a:cs typeface="Times New Roman" pitchFamily="18" charset="0"/>
              </a:rPr>
              <a:t>Определено контекстом</a:t>
            </a:r>
            <a:endParaRPr lang="ru-RU" b="1" dirty="0">
              <a:latin typeface="Times New Roman" pitchFamily="18" charset="0"/>
              <a:cs typeface="Times New Roman" pitchFamily="18" charset="0"/>
            </a:endParaRPr>
          </a:p>
        </p:txBody>
      </p:sp>
    </p:spTree>
    <p:extLst>
      <p:ext uri="{BB962C8B-B14F-4D97-AF65-F5344CB8AC3E}">
        <p14:creationId xmlns:p14="http://schemas.microsoft.com/office/powerpoint/2010/main" xmlns="" val="25915345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Семья Тимаевых\Desktop\3d-малые-лю.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13024"/>
          <a:stretch/>
        </p:blipFill>
        <p:spPr bwMode="auto">
          <a:xfrm>
            <a:off x="1871531" y="628329"/>
            <a:ext cx="8297980" cy="578771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p:txBody>
          <a:bodyPr/>
          <a:lstStyle/>
          <a:p>
            <a:r>
              <a:rPr lang="ru-RU" b="1" dirty="0" smtClean="0">
                <a:latin typeface="Times New Roman" pitchFamily="18" charset="0"/>
                <a:cs typeface="Times New Roman" pitchFamily="18" charset="0"/>
              </a:rPr>
              <a:t>Формирующее оценивание</a:t>
            </a:r>
            <a:endParaRPr lang="ru-RU" b="1" dirty="0">
              <a:latin typeface="Times New Roman" pitchFamily="18" charset="0"/>
              <a:cs typeface="Times New Roman" pitchFamily="18" charset="0"/>
            </a:endParaRPr>
          </a:p>
        </p:txBody>
      </p:sp>
      <p:sp>
        <p:nvSpPr>
          <p:cNvPr id="3" name="Объект 2"/>
          <p:cNvSpPr>
            <a:spLocks noGrp="1"/>
          </p:cNvSpPr>
          <p:nvPr>
            <p:ph idx="1"/>
          </p:nvPr>
        </p:nvSpPr>
        <p:spPr>
          <a:xfrm>
            <a:off x="815413" y="4725145"/>
            <a:ext cx="10972800" cy="1545035"/>
          </a:xfrm>
        </p:spPr>
        <p:txBody>
          <a:bodyPr>
            <a:normAutofit/>
          </a:bodyPr>
          <a:lstStyle/>
          <a:p>
            <a:pPr marL="0" indent="0">
              <a:buNone/>
            </a:pPr>
            <a:endParaRPr lang="ru-RU" dirty="0" smtClean="0"/>
          </a:p>
          <a:p>
            <a:pPr marL="0" indent="0" algn="r">
              <a:buNone/>
            </a:pPr>
            <a:r>
              <a:rPr lang="ru-RU" dirty="0"/>
              <a:t> </a:t>
            </a:r>
            <a:r>
              <a:rPr lang="ru-RU" dirty="0" smtClean="0"/>
              <a:t>                                                             </a:t>
            </a:r>
            <a:r>
              <a:rPr lang="ru-RU" b="1" dirty="0" smtClean="0">
                <a:latin typeface="Times New Roman" pitchFamily="18" charset="0"/>
                <a:cs typeface="Times New Roman" pitchFamily="18" charset="0"/>
              </a:rPr>
              <a:t>Непрерывно </a:t>
            </a:r>
            <a:endParaRPr lang="ru-RU" b="1" dirty="0">
              <a:latin typeface="Times New Roman" pitchFamily="18" charset="0"/>
              <a:cs typeface="Times New Roman" pitchFamily="18" charset="0"/>
            </a:endParaRPr>
          </a:p>
        </p:txBody>
      </p:sp>
    </p:spTree>
    <p:extLst>
      <p:ext uri="{BB962C8B-B14F-4D97-AF65-F5344CB8AC3E}">
        <p14:creationId xmlns:p14="http://schemas.microsoft.com/office/powerpoint/2010/main" xmlns="" val="31350882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tatic9.depositphotos.com/1518767/1119/i/950/depositphotos_11195853-White-3d-man-established-connection-with-surrounding-white-3d-me.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79510" y="1484784"/>
            <a:ext cx="9046337" cy="381642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p:txBody>
          <a:bodyPr/>
          <a:lstStyle/>
          <a:p>
            <a:r>
              <a:rPr lang="ru-RU" b="1" dirty="0">
                <a:latin typeface="Times New Roman" pitchFamily="18" charset="0"/>
                <a:cs typeface="Times New Roman" pitchFamily="18" charset="0"/>
              </a:rPr>
              <a:t>Формирующее оценивание</a:t>
            </a:r>
            <a:endParaRPr lang="ru-RU" dirty="0"/>
          </a:p>
        </p:txBody>
      </p:sp>
      <p:sp>
        <p:nvSpPr>
          <p:cNvPr id="3" name="Объект 2"/>
          <p:cNvSpPr>
            <a:spLocks noGrp="1"/>
          </p:cNvSpPr>
          <p:nvPr>
            <p:ph idx="1"/>
          </p:nvPr>
        </p:nvSpPr>
        <p:spPr>
          <a:xfrm>
            <a:off x="1180597" y="5517233"/>
            <a:ext cx="10972800" cy="1040979"/>
          </a:xfrm>
        </p:spPr>
        <p:txBody>
          <a:bodyPr/>
          <a:lstStyle/>
          <a:p>
            <a:pPr marL="0" indent="0" algn="r">
              <a:buNone/>
            </a:pPr>
            <a:r>
              <a:rPr lang="ru-RU" b="1" dirty="0" smtClean="0">
                <a:latin typeface="Times New Roman" pitchFamily="18" charset="0"/>
                <a:cs typeface="Times New Roman" pitchFamily="18" charset="0"/>
              </a:rPr>
              <a:t>Опирается на качественное преподавание</a:t>
            </a:r>
            <a:endParaRPr lang="ru-RU" b="1" dirty="0">
              <a:latin typeface="Times New Roman" pitchFamily="18" charset="0"/>
              <a:cs typeface="Times New Roman" pitchFamily="18" charset="0"/>
            </a:endParaRPr>
          </a:p>
        </p:txBody>
      </p:sp>
    </p:spTree>
    <p:extLst>
      <p:ext uri="{BB962C8B-B14F-4D97-AF65-F5344CB8AC3E}">
        <p14:creationId xmlns:p14="http://schemas.microsoft.com/office/powerpoint/2010/main" xmlns="" val="35251188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solidFill>
                  <a:srgbClr val="FF0000"/>
                </a:solidFill>
              </a:rPr>
              <a:t>Методы и приемы формирующего оценивания</a:t>
            </a:r>
            <a:br>
              <a:rPr lang="ru-RU" b="1" dirty="0" smtClean="0">
                <a:solidFill>
                  <a:srgbClr val="FF0000"/>
                </a:solidFill>
              </a:rPr>
            </a:br>
            <a:endParaRPr lang="ru-RU" b="1" dirty="0">
              <a:solidFill>
                <a:srgbClr val="FF0000"/>
              </a:solidFill>
            </a:endParaRPr>
          </a:p>
        </p:txBody>
      </p:sp>
      <p:sp>
        <p:nvSpPr>
          <p:cNvPr id="3" name="Содержимое 2"/>
          <p:cNvSpPr>
            <a:spLocks noGrp="1"/>
          </p:cNvSpPr>
          <p:nvPr>
            <p:ph idx="1"/>
          </p:nvPr>
        </p:nvSpPr>
        <p:spPr>
          <a:xfrm>
            <a:off x="1240971" y="1449976"/>
            <a:ext cx="10670613" cy="4798423"/>
          </a:xfrm>
        </p:spPr>
        <p:txBody>
          <a:bodyPr>
            <a:normAutofit/>
          </a:bodyPr>
          <a:lstStyle/>
          <a:p>
            <a:pPr lvl="0">
              <a:buNone/>
            </a:pPr>
            <a:r>
              <a:rPr lang="ru-RU" b="1" dirty="0" smtClean="0"/>
              <a:t>    Письменные комментарии </a:t>
            </a:r>
            <a:r>
              <a:rPr lang="ru-RU" dirty="0" smtClean="0"/>
              <a:t>(письменная обратная связь) - это «хорошие слова» или комплименты. Комплимент формирует у школьника уверенность в себе. Это важное качество помогает ему успешно учиться. При оценке письменной работы отмечаются не только ошибки и  погрешности в выполнении работы, но и все удачные места, делаются поощрительные записи.</a:t>
            </a:r>
          </a:p>
          <a:p>
            <a:endParaRPr lang="ru-RU" dirty="0"/>
          </a:p>
        </p:txBody>
      </p:sp>
    </p:spTree>
    <p:extLst>
      <p:ext uri="{BB962C8B-B14F-4D97-AF65-F5344CB8AC3E}">
        <p14:creationId xmlns:p14="http://schemas.microsoft.com/office/powerpoint/2010/main" xmlns="" val="7550409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err="1" smtClean="0">
                <a:solidFill>
                  <a:srgbClr val="FF0000"/>
                </a:solidFill>
              </a:rPr>
              <a:t>Критериальное</a:t>
            </a:r>
            <a:r>
              <a:rPr lang="ru-RU" b="1" dirty="0" smtClean="0">
                <a:solidFill>
                  <a:srgbClr val="FF0000"/>
                </a:solidFill>
              </a:rPr>
              <a:t> </a:t>
            </a:r>
            <a:r>
              <a:rPr lang="ru-RU" b="1" dirty="0" err="1" smtClean="0">
                <a:solidFill>
                  <a:srgbClr val="FF0000"/>
                </a:solidFill>
              </a:rPr>
              <a:t>самооценивание</a:t>
            </a:r>
            <a:endParaRPr lang="ru-RU" dirty="0">
              <a:solidFill>
                <a:srgbClr val="FF0000"/>
              </a:solidFill>
            </a:endParaRPr>
          </a:p>
        </p:txBody>
      </p:sp>
      <p:sp>
        <p:nvSpPr>
          <p:cNvPr id="3" name="Содержимое 2"/>
          <p:cNvSpPr>
            <a:spLocks noGrp="1"/>
          </p:cNvSpPr>
          <p:nvPr>
            <p:ph idx="1"/>
          </p:nvPr>
        </p:nvSpPr>
        <p:spPr>
          <a:xfrm>
            <a:off x="1358537" y="1447800"/>
            <a:ext cx="10553047" cy="4800600"/>
          </a:xfrm>
        </p:spPr>
        <p:txBody>
          <a:bodyPr/>
          <a:lstStyle/>
          <a:p>
            <a:pPr lvl="0">
              <a:buNone/>
            </a:pPr>
            <a:r>
              <a:rPr lang="ru-RU" dirty="0" smtClean="0"/>
              <a:t>    включает широкий набор методик: от простейших  сигнальных, таких, как светофор или цветовые дорожки, до достаточно точных и разнообразных оценочных рубрик, в том числе для сложной и тонкой самодиагностики.</a:t>
            </a:r>
          </a:p>
          <a:p>
            <a:pPr lvl="0">
              <a:buNone/>
            </a:pPr>
            <a:r>
              <a:rPr lang="ru-RU" dirty="0" smtClean="0"/>
              <a:t>      Наиболее простым инструментом можно считать знакомую многим методику  цветовых дорожек или светофора.</a:t>
            </a:r>
          </a:p>
          <a:p>
            <a:pPr>
              <a:buNone/>
            </a:pPr>
            <a:endParaRPr lang="ru-RU" dirty="0"/>
          </a:p>
        </p:txBody>
      </p:sp>
    </p:spTree>
    <p:extLst>
      <p:ext uri="{BB962C8B-B14F-4D97-AF65-F5344CB8AC3E}">
        <p14:creationId xmlns:p14="http://schemas.microsoft.com/office/powerpoint/2010/main" xmlns="" val="13966711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1567543" y="1447800"/>
            <a:ext cx="10344041" cy="4800600"/>
          </a:xfrm>
        </p:spPr>
        <p:txBody>
          <a:bodyPr/>
          <a:lstStyle/>
          <a:p>
            <a:pPr lvl="0"/>
            <a:r>
              <a:rPr lang="ru-RU" b="1" dirty="0" smtClean="0">
                <a:solidFill>
                  <a:srgbClr val="FF0000"/>
                </a:solidFill>
              </a:rPr>
              <a:t>Красный цвет </a:t>
            </a:r>
            <a:r>
              <a:rPr lang="ru-RU" dirty="0" smtClean="0"/>
              <a:t>— это сигнал тревоги: я этого не могу, мне трудно,</a:t>
            </a:r>
          </a:p>
          <a:p>
            <a:pPr lvl="0"/>
            <a:r>
              <a:rPr lang="ru-RU" b="1" dirty="0" smtClean="0">
                <a:solidFill>
                  <a:srgbClr val="FFFF00"/>
                </a:solidFill>
              </a:rPr>
              <a:t>жёлтый </a:t>
            </a:r>
            <a:r>
              <a:rPr lang="ru-RU" dirty="0" smtClean="0"/>
              <a:t>— неуверенности: я не совсем в этом разобрался,</a:t>
            </a:r>
          </a:p>
          <a:p>
            <a:pPr lvl="0"/>
            <a:r>
              <a:rPr lang="ru-RU" b="1" dirty="0" smtClean="0">
                <a:solidFill>
                  <a:srgbClr val="00B050"/>
                </a:solidFill>
              </a:rPr>
              <a:t>зелёный</a:t>
            </a:r>
            <a:r>
              <a:rPr lang="ru-RU" b="1" dirty="0" smtClean="0"/>
              <a:t> </a:t>
            </a:r>
            <a:r>
              <a:rPr lang="ru-RU" dirty="0" smtClean="0"/>
              <a:t>— благополучия: мне всё ясно, я с этим справлюсь.</a:t>
            </a:r>
          </a:p>
          <a:p>
            <a:endParaRPr lang="ru-RU" dirty="0"/>
          </a:p>
        </p:txBody>
      </p:sp>
      <p:sp>
        <p:nvSpPr>
          <p:cNvPr id="2054"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pSp>
        <p:nvGrpSpPr>
          <p:cNvPr id="2049" name="Group 1"/>
          <p:cNvGrpSpPr>
            <a:grpSpLocks/>
          </p:cNvGrpSpPr>
          <p:nvPr/>
        </p:nvGrpSpPr>
        <p:grpSpPr bwMode="auto">
          <a:xfrm>
            <a:off x="2416629" y="195942"/>
            <a:ext cx="8305800" cy="1323975"/>
            <a:chOff x="0" y="0"/>
            <a:chExt cx="13080" cy="2084"/>
          </a:xfrm>
        </p:grpSpPr>
        <p:pic>
          <p:nvPicPr>
            <p:cNvPr id="2053" name="Picture 5"/>
            <p:cNvPicPr>
              <a:picLocks noChangeAspect="1" noChangeArrowheads="1"/>
            </p:cNvPicPr>
            <p:nvPr/>
          </p:nvPicPr>
          <p:blipFill>
            <a:blip r:embed="rId2" cstate="print"/>
            <a:srcRect/>
            <a:stretch>
              <a:fillRect/>
            </a:stretch>
          </p:blipFill>
          <p:spPr bwMode="auto">
            <a:xfrm>
              <a:off x="0" y="0"/>
              <a:ext cx="13080" cy="1920"/>
            </a:xfrm>
            <a:prstGeom prst="rect">
              <a:avLst/>
            </a:prstGeom>
            <a:noFill/>
          </p:spPr>
        </p:pic>
        <p:pic>
          <p:nvPicPr>
            <p:cNvPr id="2052" name="Picture 4"/>
            <p:cNvPicPr>
              <a:picLocks noChangeAspect="1" noChangeArrowheads="1"/>
            </p:cNvPicPr>
            <p:nvPr/>
          </p:nvPicPr>
          <p:blipFill>
            <a:blip r:embed="rId3" cstate="print"/>
            <a:srcRect/>
            <a:stretch>
              <a:fillRect/>
            </a:stretch>
          </p:blipFill>
          <p:spPr bwMode="auto">
            <a:xfrm>
              <a:off x="2217" y="100"/>
              <a:ext cx="8842" cy="1983"/>
            </a:xfrm>
            <a:prstGeom prst="rect">
              <a:avLst/>
            </a:prstGeom>
            <a:noFill/>
          </p:spPr>
        </p:pic>
        <p:pic>
          <p:nvPicPr>
            <p:cNvPr id="2051" name="Picture 3"/>
            <p:cNvPicPr>
              <a:picLocks noChangeAspect="1" noChangeArrowheads="1"/>
            </p:cNvPicPr>
            <p:nvPr/>
          </p:nvPicPr>
          <p:blipFill>
            <a:blip r:embed="rId4" cstate="print"/>
            <a:srcRect/>
            <a:stretch>
              <a:fillRect/>
            </a:stretch>
          </p:blipFill>
          <p:spPr bwMode="auto">
            <a:xfrm>
              <a:off x="60" y="28"/>
              <a:ext cx="12960" cy="1800"/>
            </a:xfrm>
            <a:prstGeom prst="rect">
              <a:avLst/>
            </a:prstGeom>
            <a:noFill/>
          </p:spPr>
        </p:pic>
        <p:sp>
          <p:nvSpPr>
            <p:cNvPr id="2050" name="Text Box 2"/>
            <p:cNvSpPr txBox="1">
              <a:spLocks noChangeArrowheads="1"/>
            </p:cNvSpPr>
            <p:nvPr/>
          </p:nvSpPr>
          <p:spPr bwMode="auto">
            <a:xfrm>
              <a:off x="60" y="28"/>
              <a:ext cx="12960" cy="1800"/>
            </a:xfrm>
            <a:prstGeom prst="rect">
              <a:avLst/>
            </a:prstGeom>
            <a:noFill/>
            <a:ln w="9144">
              <a:solidFill>
                <a:srgbClr val="46AAC5"/>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400" b="1" i="0" u="none" strike="noStrike" cap="none" normalizeH="0" baseline="0" smtClean="0">
                  <a:ln>
                    <a:noFill/>
                  </a:ln>
                  <a:solidFill>
                    <a:srgbClr val="FF0000"/>
                  </a:solidFill>
                  <a:effectLst/>
                  <a:latin typeface="Arial" pitchFamily="34" charset="0"/>
                  <a:ea typeface="Calibri" pitchFamily="34" charset="0"/>
                  <a:cs typeface="Arial" pitchFamily="34" charset="0"/>
                </a:rPr>
                <a:t>Цветовые дорожки</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xmlns="" val="7449352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1045029" y="1591491"/>
            <a:ext cx="10775115" cy="4800600"/>
          </a:xfrm>
        </p:spPr>
        <p:txBody>
          <a:bodyPr>
            <a:normAutofit/>
          </a:bodyPr>
          <a:lstStyle/>
          <a:p>
            <a:pPr lvl="0" algn="just">
              <a:buNone/>
            </a:pPr>
            <a:r>
              <a:rPr lang="ru-RU" dirty="0" smtClean="0"/>
              <a:t>        другой вариант той же методики, даёт возможность посылать учителю сигналы в реальном времени, по ходу урока. </a:t>
            </a:r>
          </a:p>
          <a:p>
            <a:pPr lvl="0" algn="just">
              <a:buNone/>
            </a:pPr>
            <a:r>
              <a:rPr lang="ru-RU" dirty="0" smtClean="0"/>
              <a:t>      У детей для этого есть три карточки тех же трёх цветов. Отвечая на вопрос учителя, получив задание, дети оценивают свои возможности и поднимают красную, жёлтую или зелёную карточку, сообщая о том, насколько им по силам предложенная задача.      Зажигая вместе с детьми светофор в наиболее важных моментах урока, учитель может быстро сориентироваться и увидеть, готов ли класс продолжить движение, достигнуты ли желаемые результаты, реализованы ли цели  урока.</a:t>
            </a:r>
          </a:p>
          <a:p>
            <a:pPr>
              <a:buNone/>
            </a:pPr>
            <a:endParaRPr lang="ru-RU" dirty="0"/>
          </a:p>
        </p:txBody>
      </p:sp>
      <p:sp>
        <p:nvSpPr>
          <p:cNvPr id="56325"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pSp>
        <p:nvGrpSpPr>
          <p:cNvPr id="56321" name="Group 1"/>
          <p:cNvGrpSpPr>
            <a:grpSpLocks/>
          </p:cNvGrpSpPr>
          <p:nvPr/>
        </p:nvGrpSpPr>
        <p:grpSpPr bwMode="auto">
          <a:xfrm>
            <a:off x="2129245" y="313508"/>
            <a:ext cx="8334375" cy="1336675"/>
            <a:chOff x="0" y="0"/>
            <a:chExt cx="13126" cy="2105"/>
          </a:xfrm>
        </p:grpSpPr>
        <p:pic>
          <p:nvPicPr>
            <p:cNvPr id="56324" name="Picture 4"/>
            <p:cNvPicPr>
              <a:picLocks noChangeAspect="1" noChangeArrowheads="1"/>
            </p:cNvPicPr>
            <p:nvPr/>
          </p:nvPicPr>
          <p:blipFill>
            <a:blip r:embed="rId2" cstate="print"/>
            <a:srcRect/>
            <a:stretch>
              <a:fillRect/>
            </a:stretch>
          </p:blipFill>
          <p:spPr bwMode="auto">
            <a:xfrm>
              <a:off x="0" y="0"/>
              <a:ext cx="13126" cy="1966"/>
            </a:xfrm>
            <a:prstGeom prst="rect">
              <a:avLst/>
            </a:prstGeom>
            <a:noFill/>
          </p:spPr>
        </p:pic>
        <p:pic>
          <p:nvPicPr>
            <p:cNvPr id="56323" name="Picture 3"/>
            <p:cNvPicPr>
              <a:picLocks noChangeAspect="1" noChangeArrowheads="1"/>
            </p:cNvPicPr>
            <p:nvPr/>
          </p:nvPicPr>
          <p:blipFill>
            <a:blip r:embed="rId3" cstate="print"/>
            <a:srcRect/>
            <a:stretch>
              <a:fillRect/>
            </a:stretch>
          </p:blipFill>
          <p:spPr bwMode="auto">
            <a:xfrm>
              <a:off x="3885" y="122"/>
              <a:ext cx="5348" cy="1983"/>
            </a:xfrm>
            <a:prstGeom prst="rect">
              <a:avLst/>
            </a:prstGeom>
            <a:noFill/>
          </p:spPr>
        </p:pic>
        <p:sp>
          <p:nvSpPr>
            <p:cNvPr id="56322" name="Text Box 2"/>
            <p:cNvSpPr txBox="1">
              <a:spLocks noChangeArrowheads="1"/>
            </p:cNvSpPr>
            <p:nvPr/>
          </p:nvSpPr>
          <p:spPr bwMode="auto">
            <a:xfrm>
              <a:off x="82" y="51"/>
              <a:ext cx="12960" cy="1800"/>
            </a:xfrm>
            <a:prstGeom prst="rect">
              <a:avLst/>
            </a:prstGeom>
            <a:solidFill>
              <a:srgbClr val="C0504D"/>
            </a:solidFill>
            <a:ln w="38100">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400" b="1" i="0" u="none" strike="noStrike" cap="none" normalizeH="0" baseline="0" smtClean="0">
                  <a:ln>
                    <a:noFill/>
                  </a:ln>
                  <a:solidFill>
                    <a:srgbClr val="FFFFFF"/>
                  </a:solidFill>
                  <a:effectLst/>
                  <a:latin typeface="Arial" pitchFamily="34" charset="0"/>
                  <a:ea typeface="Calibri" pitchFamily="34" charset="0"/>
                  <a:cs typeface="Arial" pitchFamily="34" charset="0"/>
                </a:rPr>
                <a:t>Светофор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xmlns="" val="32913772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«Волшебная линеечка»</a:t>
            </a:r>
            <a:endParaRPr lang="ru-RU" dirty="0"/>
          </a:p>
        </p:txBody>
      </p:sp>
      <p:sp>
        <p:nvSpPr>
          <p:cNvPr id="3" name="Содержимое 2"/>
          <p:cNvSpPr>
            <a:spLocks noGrp="1"/>
          </p:cNvSpPr>
          <p:nvPr>
            <p:ph idx="1"/>
          </p:nvPr>
        </p:nvSpPr>
        <p:spPr/>
        <p:txBody>
          <a:bodyPr>
            <a:normAutofit/>
          </a:bodyPr>
          <a:lstStyle/>
          <a:p>
            <a:pPr lvl="0"/>
            <a:r>
              <a:rPr lang="ru-RU" dirty="0" smtClean="0"/>
              <a:t>на полях тетрадей ученики чертят шкалы и отмечают крестиком, на каком уровне, по их мнению, выполнена работа </a:t>
            </a:r>
          </a:p>
          <a:p>
            <a:pPr lvl="0"/>
            <a:r>
              <a:rPr lang="ru-RU" dirty="0" smtClean="0"/>
              <a:t>(внизу – не справился,</a:t>
            </a:r>
          </a:p>
          <a:p>
            <a:r>
              <a:rPr lang="ru-RU" dirty="0" smtClean="0"/>
              <a:t>посередине – выполнил, но допустил ошибку,</a:t>
            </a:r>
          </a:p>
          <a:p>
            <a:r>
              <a:rPr lang="ru-RU" dirty="0" smtClean="0"/>
              <a:t> вверху – справился без ошибок). </a:t>
            </a:r>
          </a:p>
          <a:p>
            <a:r>
              <a:rPr lang="ru-RU" dirty="0" smtClean="0"/>
              <a:t>При проверке учитель, если согласен с оценкой ученика, обводит крестик, если</a:t>
            </a:r>
          </a:p>
          <a:p>
            <a:r>
              <a:rPr lang="ru-RU" dirty="0" smtClean="0"/>
              <a:t>нет, то чертит свой крестик ниже или выше.</a:t>
            </a:r>
          </a:p>
          <a:p>
            <a:endParaRPr lang="ru-RU" dirty="0"/>
          </a:p>
        </p:txBody>
      </p:sp>
      <p:sp>
        <p:nvSpPr>
          <p:cNvPr id="6349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xmlns="" val="27395120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767" y="431392"/>
            <a:ext cx="9997440" cy="1143000"/>
          </a:xfrm>
        </p:spPr>
        <p:txBody>
          <a:bodyPr>
            <a:normAutofit fontScale="90000"/>
          </a:bodyPr>
          <a:lstStyle/>
          <a:p>
            <a:r>
              <a:rPr lang="ru-RU" b="1" dirty="0" smtClean="0"/>
              <a:t>Приемы </a:t>
            </a:r>
            <a:r>
              <a:rPr lang="ru-RU" b="1" dirty="0" err="1" smtClean="0"/>
              <a:t>критериального</a:t>
            </a:r>
            <a:r>
              <a:rPr lang="ru-RU" b="1" dirty="0" smtClean="0"/>
              <a:t> оценивания:</a:t>
            </a:r>
            <a:r>
              <a:rPr lang="ru-RU" dirty="0" smtClean="0"/>
              <a:t/>
            </a:r>
            <a:br>
              <a:rPr lang="ru-RU" dirty="0" smtClean="0"/>
            </a:br>
            <a:r>
              <a:rPr lang="ru-RU" b="1" dirty="0" smtClean="0"/>
              <a:t>«Закончи предложение»</a:t>
            </a:r>
            <a:r>
              <a:rPr lang="ru-RU" dirty="0" smtClean="0"/>
              <a:t/>
            </a:r>
            <a:br>
              <a:rPr lang="ru-RU" dirty="0" smtClean="0"/>
            </a:br>
            <a:r>
              <a:rPr lang="ru-RU" b="1" dirty="0" smtClean="0"/>
              <a:t> </a:t>
            </a:r>
            <a:r>
              <a:rPr lang="ru-RU" dirty="0" smtClean="0"/>
              <a:t/>
            </a:r>
            <a:br>
              <a:rPr lang="ru-RU" dirty="0" smtClean="0"/>
            </a:br>
            <a:endParaRPr lang="ru-RU" dirty="0"/>
          </a:p>
        </p:txBody>
      </p:sp>
      <p:sp>
        <p:nvSpPr>
          <p:cNvPr id="3" name="Содержимое 2"/>
          <p:cNvSpPr>
            <a:spLocks noGrp="1"/>
          </p:cNvSpPr>
          <p:nvPr>
            <p:ph idx="1"/>
          </p:nvPr>
        </p:nvSpPr>
        <p:spPr/>
        <p:txBody>
          <a:bodyPr/>
          <a:lstStyle/>
          <a:p>
            <a:pPr lvl="0"/>
            <a:r>
              <a:rPr lang="ru-RU" dirty="0" smtClean="0"/>
              <a:t>Какие новые знания вы получили? Начните свой ответ со слов:</a:t>
            </a:r>
          </a:p>
          <a:p>
            <a:pPr lvl="0"/>
            <a:r>
              <a:rPr lang="ru-RU" i="1" dirty="0" smtClean="0"/>
              <a:t>Я узнал…</a:t>
            </a:r>
            <a:endParaRPr lang="ru-RU" dirty="0" smtClean="0"/>
          </a:p>
          <a:p>
            <a:pPr lvl="0"/>
            <a:r>
              <a:rPr lang="ru-RU" i="1" dirty="0" smtClean="0"/>
              <a:t>Я теперь знаю…</a:t>
            </a:r>
            <a:endParaRPr lang="ru-RU" dirty="0" smtClean="0"/>
          </a:p>
          <a:p>
            <a:pPr lvl="0"/>
            <a:r>
              <a:rPr lang="ru-RU" i="1" dirty="0" smtClean="0"/>
              <a:t>Мне было интересно…</a:t>
            </a:r>
            <a:endParaRPr lang="ru-RU" dirty="0" smtClean="0"/>
          </a:p>
          <a:p>
            <a:pPr lvl="0"/>
            <a:r>
              <a:rPr lang="ru-RU" i="1" dirty="0" smtClean="0"/>
              <a:t>Я хочу еще узнать…</a:t>
            </a:r>
            <a:endParaRPr lang="ru-RU" dirty="0" smtClean="0"/>
          </a:p>
          <a:p>
            <a:endParaRPr lang="ru-RU" dirty="0"/>
          </a:p>
        </p:txBody>
      </p:sp>
    </p:spTree>
    <p:extLst>
      <p:ext uri="{BB962C8B-B14F-4D97-AF65-F5344CB8AC3E}">
        <p14:creationId xmlns:p14="http://schemas.microsoft.com/office/powerpoint/2010/main" xmlns="" val="25994797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algn="ctr"/>
            <a:r>
              <a:rPr lang="ru-RU" b="1" dirty="0">
                <a:solidFill>
                  <a:srgbClr val="FF0000"/>
                </a:solidFill>
              </a:rPr>
              <a:t>Анализ исходного состояния школы </a:t>
            </a:r>
            <a:r>
              <a:rPr lang="ru-RU" dirty="0">
                <a:solidFill>
                  <a:srgbClr val="FF0000"/>
                </a:solidFill>
              </a:rPr>
              <a:t/>
            </a:r>
            <a:br>
              <a:rPr lang="ru-RU" dirty="0">
                <a:solidFill>
                  <a:srgbClr val="FF0000"/>
                </a:solidFill>
              </a:rPr>
            </a:br>
            <a:endParaRPr lang="ru-RU" dirty="0">
              <a:solidFill>
                <a:srgbClr val="FF0000"/>
              </a:solidFill>
            </a:endParaRPr>
          </a:p>
        </p:txBody>
      </p:sp>
      <p:sp>
        <p:nvSpPr>
          <p:cNvPr id="3" name="Объект 2"/>
          <p:cNvSpPr>
            <a:spLocks noGrp="1"/>
          </p:cNvSpPr>
          <p:nvPr>
            <p:ph idx="1"/>
          </p:nvPr>
        </p:nvSpPr>
        <p:spPr>
          <a:xfrm>
            <a:off x="527381" y="1752600"/>
            <a:ext cx="11055019" cy="4412704"/>
          </a:xfrm>
        </p:spPr>
        <p:txBody>
          <a:bodyPr/>
          <a:lstStyle/>
          <a:p>
            <a:r>
              <a:rPr lang="ru-RU" b="1" dirty="0"/>
              <a:t>Анализ контингента обучающихся</a:t>
            </a:r>
            <a:endParaRPr lang="ru-RU" dirty="0"/>
          </a:p>
          <a:p>
            <a:r>
              <a:rPr lang="ru-RU" b="1" dirty="0"/>
              <a:t>Социальный паспорт </a:t>
            </a:r>
            <a:r>
              <a:rPr lang="ru-RU" b="1" dirty="0" smtClean="0"/>
              <a:t>школы</a:t>
            </a:r>
          </a:p>
          <a:p>
            <a:r>
              <a:rPr lang="ru-RU" b="1" dirty="0"/>
              <a:t>Характеристика педагогического </a:t>
            </a:r>
            <a:r>
              <a:rPr lang="ru-RU" b="1" dirty="0" smtClean="0"/>
              <a:t>коллектива</a:t>
            </a:r>
          </a:p>
          <a:p>
            <a:r>
              <a:rPr lang="ru-RU" b="1" dirty="0"/>
              <a:t>Результаты освоения учащимися </a:t>
            </a:r>
            <a:r>
              <a:rPr lang="ru-RU" b="1" dirty="0" smtClean="0"/>
              <a:t>программ НОО, ООО, СОО</a:t>
            </a:r>
          </a:p>
          <a:p>
            <a:r>
              <a:rPr lang="ru-RU" b="1" dirty="0" smtClean="0"/>
              <a:t>Анализ результатов ОГЭ, ЕГЭ в динамике</a:t>
            </a:r>
            <a:endParaRPr lang="ru-RU" dirty="0"/>
          </a:p>
        </p:txBody>
      </p:sp>
    </p:spTree>
    <p:extLst>
      <p:ext uri="{BB962C8B-B14F-4D97-AF65-F5344CB8AC3E}">
        <p14:creationId xmlns:p14="http://schemas.microsoft.com/office/powerpoint/2010/main" xmlns="" val="14724778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ЗХУ</a:t>
            </a:r>
            <a:endParaRPr lang="ru-RU" dirty="0"/>
          </a:p>
        </p:txBody>
      </p:sp>
      <p:sp>
        <p:nvSpPr>
          <p:cNvPr id="3" name="Содержимое 2"/>
          <p:cNvSpPr>
            <a:spLocks noGrp="1"/>
          </p:cNvSpPr>
          <p:nvPr>
            <p:ph idx="1"/>
          </p:nvPr>
        </p:nvSpPr>
        <p:spPr/>
        <p:txBody>
          <a:bodyPr/>
          <a:lstStyle/>
          <a:p>
            <a:pPr>
              <a:buNone/>
            </a:pPr>
            <a:r>
              <a:rPr lang="ru-RU" dirty="0" smtClean="0"/>
              <a:t> </a:t>
            </a:r>
          </a:p>
          <a:p>
            <a:pPr>
              <a:buNone/>
            </a:pPr>
            <a:r>
              <a:rPr lang="ru-RU" dirty="0" smtClean="0"/>
              <a:t> </a:t>
            </a:r>
          </a:p>
          <a:p>
            <a:pPr>
              <a:buNone/>
            </a:pPr>
            <a:r>
              <a:rPr lang="ru-RU" dirty="0" smtClean="0"/>
              <a:t>«Знаю. Хочу знать. Умею», сокращенно ЗХУ — интерактивный методический прием, направленный на развитие обратной связи в познавательном процессе.</a:t>
            </a:r>
            <a:endParaRPr lang="ru-RU" dirty="0"/>
          </a:p>
        </p:txBody>
      </p:sp>
      <p:graphicFrame>
        <p:nvGraphicFramePr>
          <p:cNvPr id="4" name="Таблица 3"/>
          <p:cNvGraphicFramePr>
            <a:graphicFrameLocks noGrp="1"/>
          </p:cNvGraphicFramePr>
          <p:nvPr/>
        </p:nvGraphicFramePr>
        <p:xfrm>
          <a:off x="2241006" y="1535368"/>
          <a:ext cx="8127999" cy="736600"/>
        </p:xfrm>
        <a:graphic>
          <a:graphicData uri="http://schemas.openxmlformats.org/drawingml/2006/table">
            <a:tbl>
              <a:tblPr firstRow="1" bandRow="1">
                <a:tableStyleId>{5C22544A-7EE6-4342-B048-85BDC9FD1C3A}</a:tableStyleId>
              </a:tblPr>
              <a:tblGrid>
                <a:gridCol w="2709333"/>
                <a:gridCol w="2709333"/>
                <a:gridCol w="2709333"/>
              </a:tblGrid>
              <a:tr h="0">
                <a:tc>
                  <a:txBody>
                    <a:bodyPr/>
                    <a:lstStyle/>
                    <a:p>
                      <a:pPr algn="ctr"/>
                      <a:r>
                        <a:rPr lang="ru-RU" dirty="0" smtClean="0"/>
                        <a:t> ЗНАЮ</a:t>
                      </a:r>
                      <a:endParaRPr lang="ru-RU" dirty="0"/>
                    </a:p>
                  </a:txBody>
                  <a:tcPr/>
                </a:tc>
                <a:tc>
                  <a:txBody>
                    <a:bodyPr/>
                    <a:lstStyle/>
                    <a:p>
                      <a:pPr algn="ctr"/>
                      <a:r>
                        <a:rPr lang="ru-RU" dirty="0" smtClean="0"/>
                        <a:t>ХОЧУ УЗНАТЬ</a:t>
                      </a:r>
                      <a:endParaRPr lang="ru-RU" dirty="0"/>
                    </a:p>
                  </a:txBody>
                  <a:tcPr/>
                </a:tc>
                <a:tc>
                  <a:txBody>
                    <a:bodyPr/>
                    <a:lstStyle/>
                    <a:p>
                      <a:pPr algn="ctr"/>
                      <a:r>
                        <a:rPr lang="ru-RU" dirty="0" smtClean="0"/>
                        <a:t>УЗНАЛ</a:t>
                      </a:r>
                      <a:endParaRPr lang="ru-RU" dirty="0"/>
                    </a:p>
                  </a:txBody>
                  <a:tcPr/>
                </a:tc>
              </a:tr>
              <a:tr h="370840">
                <a:tc>
                  <a:txBody>
                    <a:bodyPr/>
                    <a:lstStyle/>
                    <a:p>
                      <a:endParaRPr lang="ru-RU"/>
                    </a:p>
                  </a:txBody>
                  <a:tcPr/>
                </a:tc>
                <a:tc>
                  <a:txBody>
                    <a:bodyPr/>
                    <a:lstStyle/>
                    <a:p>
                      <a:endParaRPr lang="ru-RU"/>
                    </a:p>
                  </a:txBody>
                  <a:tcPr/>
                </a:tc>
                <a:tc>
                  <a:txBody>
                    <a:bodyPr/>
                    <a:lstStyle/>
                    <a:p>
                      <a:endParaRPr lang="ru-RU" dirty="0"/>
                    </a:p>
                  </a:txBody>
                  <a:tcPr/>
                </a:tc>
              </a:tr>
            </a:tbl>
          </a:graphicData>
        </a:graphic>
      </p:graphicFrame>
    </p:spTree>
    <p:extLst>
      <p:ext uri="{BB962C8B-B14F-4D97-AF65-F5344CB8AC3E}">
        <p14:creationId xmlns:p14="http://schemas.microsoft.com/office/powerpoint/2010/main" xmlns="" val="21612540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Лист самооценки (заполняется в конце</a:t>
            </a:r>
            <a:r>
              <a:rPr lang="ru-RU" dirty="0" smtClean="0"/>
              <a:t/>
            </a:r>
            <a:br>
              <a:rPr lang="ru-RU" dirty="0" smtClean="0"/>
            </a:br>
            <a:r>
              <a:rPr lang="ru-RU" b="1" dirty="0" smtClean="0"/>
              <a:t>изучения темы, четверти) </a:t>
            </a:r>
            <a:endParaRPr lang="ru-RU" dirty="0"/>
          </a:p>
        </p:txBody>
      </p:sp>
      <p:sp>
        <p:nvSpPr>
          <p:cNvPr id="3" name="Содержимое 2"/>
          <p:cNvSpPr>
            <a:spLocks noGrp="1"/>
          </p:cNvSpPr>
          <p:nvPr>
            <p:ph idx="1"/>
          </p:nvPr>
        </p:nvSpPr>
        <p:spPr/>
        <p:txBody>
          <a:bodyPr>
            <a:normAutofit fontScale="77500" lnSpcReduction="20000"/>
          </a:bodyPr>
          <a:lstStyle/>
          <a:p>
            <a:pPr>
              <a:buNone/>
            </a:pPr>
            <a:r>
              <a:rPr lang="ru-RU" b="1" dirty="0" smtClean="0"/>
              <a:t>                                              да нет</a:t>
            </a:r>
            <a:endParaRPr lang="ru-RU" dirty="0" smtClean="0"/>
          </a:p>
          <a:p>
            <a:pPr lvl="0"/>
            <a:r>
              <a:rPr lang="ru-RU" dirty="0" smtClean="0"/>
              <a:t>1.Регулярно выполнял (а) домашние задания</a:t>
            </a:r>
          </a:p>
          <a:p>
            <a:pPr lvl="0"/>
            <a:r>
              <a:rPr lang="ru-RU" dirty="0" smtClean="0"/>
              <a:t>2.По необходимости консультировался (ась) с учителем</a:t>
            </a:r>
          </a:p>
          <a:p>
            <a:pPr lvl="0"/>
            <a:r>
              <a:rPr lang="ru-RU" dirty="0" smtClean="0"/>
              <a:t>3.Улучшал (а) свои знания и исправлял (а) оценки</a:t>
            </a:r>
          </a:p>
          <a:p>
            <a:pPr lvl="0"/>
            <a:r>
              <a:rPr lang="ru-RU" dirty="0" smtClean="0"/>
              <a:t>4.Регулярно вел (а)записи в тетради</a:t>
            </a:r>
          </a:p>
          <a:p>
            <a:pPr lvl="0"/>
            <a:r>
              <a:rPr lang="ru-RU" dirty="0" smtClean="0"/>
              <a:t>5.Знаю, как работать со справочной литературой</a:t>
            </a:r>
          </a:p>
          <a:p>
            <a:pPr lvl="0"/>
            <a:r>
              <a:rPr lang="ru-RU" dirty="0" smtClean="0"/>
              <a:t>6.Умею конспектировать тему</a:t>
            </a:r>
          </a:p>
          <a:p>
            <a:pPr lvl="0"/>
            <a:r>
              <a:rPr lang="ru-RU" dirty="0" smtClean="0"/>
              <a:t>7.Умею самостоятельно находить материал по заданной теме</a:t>
            </a:r>
          </a:p>
          <a:p>
            <a:pPr lvl="0"/>
            <a:r>
              <a:rPr lang="ru-RU" dirty="0" smtClean="0"/>
              <a:t>8.Делал (а) устное сообщение</a:t>
            </a:r>
          </a:p>
          <a:p>
            <a:pPr lvl="0"/>
            <a:r>
              <a:rPr lang="ru-RU" dirty="0" smtClean="0"/>
              <a:t>9.Участвовал (а) в беседах по изучаемому материалу</a:t>
            </a:r>
          </a:p>
          <a:p>
            <a:pPr lvl="0"/>
            <a:r>
              <a:rPr lang="ru-RU" dirty="0" smtClean="0"/>
              <a:t>10.Я задавал вопросы, если мне встречалось непонятное слово.</a:t>
            </a:r>
          </a:p>
          <a:p>
            <a:pPr lvl="0"/>
            <a:r>
              <a:rPr lang="ru-RU" dirty="0" smtClean="0"/>
              <a:t>11.Я могу рассказать о том, что я сегодня узнал на уроке.</a:t>
            </a:r>
          </a:p>
          <a:p>
            <a:endParaRPr lang="ru-RU" dirty="0"/>
          </a:p>
        </p:txBody>
      </p:sp>
    </p:spTree>
    <p:extLst>
      <p:ext uri="{BB962C8B-B14F-4D97-AF65-F5344CB8AC3E}">
        <p14:creationId xmlns:p14="http://schemas.microsoft.com/office/powerpoint/2010/main" xmlns="" val="16164570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image19.jpeg" descr="https://ds04.infourok.ru/uploads/ex/037c/00001703-db1b003b/img23.jpg"/>
          <p:cNvPicPr/>
          <p:nvPr/>
        </p:nvPicPr>
        <p:blipFill>
          <a:blip r:embed="rId2" cstate="print"/>
          <a:stretch>
            <a:fillRect/>
          </a:stretch>
        </p:blipFill>
        <p:spPr>
          <a:xfrm>
            <a:off x="1595561" y="1988"/>
            <a:ext cx="9000877" cy="6854024"/>
          </a:xfrm>
          <a:prstGeom prst="rect">
            <a:avLst/>
          </a:prstGeom>
        </p:spPr>
      </p:pic>
    </p:spTree>
    <p:extLst>
      <p:ext uri="{BB962C8B-B14F-4D97-AF65-F5344CB8AC3E}">
        <p14:creationId xmlns:p14="http://schemas.microsoft.com/office/powerpoint/2010/main" xmlns="" val="22391751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b="1" dirty="0" smtClean="0">
                <a:solidFill>
                  <a:srgbClr val="FF0000"/>
                </a:solidFill>
              </a:rPr>
              <a:t>Методика «Карты понятий»</a:t>
            </a:r>
            <a:r>
              <a:rPr lang="ru-RU" dirty="0" smtClean="0">
                <a:solidFill>
                  <a:srgbClr val="FF0000"/>
                </a:solidFill>
              </a:rPr>
              <a:t/>
            </a:r>
            <a:br>
              <a:rPr lang="ru-RU" dirty="0" smtClean="0">
                <a:solidFill>
                  <a:srgbClr val="FF0000"/>
                </a:solidFill>
              </a:rPr>
            </a:br>
            <a:endParaRPr lang="ru-RU" dirty="0">
              <a:solidFill>
                <a:srgbClr val="FF0000"/>
              </a:solidFill>
            </a:endParaRPr>
          </a:p>
        </p:txBody>
      </p:sp>
      <p:sp>
        <p:nvSpPr>
          <p:cNvPr id="3" name="Содержимое 2"/>
          <p:cNvSpPr>
            <a:spLocks noGrp="1"/>
          </p:cNvSpPr>
          <p:nvPr>
            <p:ph idx="1"/>
          </p:nvPr>
        </p:nvSpPr>
        <p:spPr>
          <a:xfrm>
            <a:off x="1123406" y="1175657"/>
            <a:ext cx="10788178" cy="5072743"/>
          </a:xfrm>
        </p:spPr>
        <p:txBody>
          <a:bodyPr>
            <a:normAutofit fontScale="70000" lnSpcReduction="20000"/>
          </a:bodyPr>
          <a:lstStyle/>
          <a:p>
            <a:pPr lvl="0">
              <a:buNone/>
            </a:pPr>
            <a:r>
              <a:rPr lang="ru-RU" dirty="0" smtClean="0"/>
              <a:t>   «Карта понятий» – это диаграмма, состоящая из узловых точек (каждая из которых помечена определённым понятием), связанных прямыми линиями, которые также помечены. Узловые точки-понятия расположены на разных иерархических уровнях, соответствующих движению от наиболее общих к конкретным специальным понятиям.</a:t>
            </a:r>
          </a:p>
          <a:p>
            <a:pPr lvl="0"/>
            <a:r>
              <a:rPr lang="ru-RU" dirty="0" smtClean="0"/>
              <a:t>Рассматривая карту от вершины к основанию, преподаватель может:</a:t>
            </a:r>
          </a:p>
          <a:p>
            <a:pPr lvl="0"/>
            <a:r>
              <a:rPr lang="ru-RU" dirty="0" smtClean="0"/>
              <a:t>1) проникнуть в то, как ученики воспринимают научные темы;</a:t>
            </a:r>
          </a:p>
          <a:p>
            <a:pPr lvl="0"/>
            <a:r>
              <a:rPr lang="ru-RU" dirty="0" smtClean="0"/>
              <a:t>2) проверить уровень понимания учеников и возникшее у них ложное толкование понятий;</a:t>
            </a:r>
          </a:p>
          <a:p>
            <a:pPr lvl="0"/>
            <a:r>
              <a:rPr lang="ru-RU" dirty="0" smtClean="0"/>
              <a:t>3) оценить сложность установленных учеником структурных взаимосвязей.</a:t>
            </a:r>
          </a:p>
          <a:p>
            <a:pPr lvl="0"/>
            <a:r>
              <a:rPr lang="ru-RU" b="1" dirty="0" smtClean="0"/>
              <a:t>Варианты использования</a:t>
            </a:r>
            <a:endParaRPr lang="ru-RU" dirty="0" smtClean="0"/>
          </a:p>
          <a:p>
            <a:pPr lvl="0"/>
            <a:r>
              <a:rPr lang="ru-RU" i="1" dirty="0" smtClean="0"/>
              <a:t>Составление карт в группе.</a:t>
            </a:r>
            <a:endParaRPr lang="ru-RU" dirty="0" smtClean="0"/>
          </a:p>
          <a:p>
            <a:pPr lvl="0"/>
            <a:r>
              <a:rPr lang="ru-RU" i="1" dirty="0" smtClean="0"/>
              <a:t>Заполнение карт.</a:t>
            </a:r>
            <a:endParaRPr lang="ru-RU" dirty="0" smtClean="0"/>
          </a:p>
          <a:p>
            <a:pPr lvl="0"/>
            <a:r>
              <a:rPr lang="ru-RU" i="1" dirty="0" smtClean="0"/>
              <a:t>Выборочное заполнение карты понятий.</a:t>
            </a:r>
            <a:endParaRPr lang="ru-RU" dirty="0" smtClean="0"/>
          </a:p>
          <a:p>
            <a:pPr lvl="0"/>
            <a:r>
              <a:rPr lang="ru-RU" i="1" dirty="0" smtClean="0"/>
              <a:t>Карта для выборочных понятий.</a:t>
            </a:r>
            <a:endParaRPr lang="ru-RU" dirty="0" smtClean="0"/>
          </a:p>
          <a:p>
            <a:pPr lvl="0"/>
            <a:r>
              <a:rPr lang="ru-RU" i="1" dirty="0" smtClean="0"/>
              <a:t>Картирование-выращивание.</a:t>
            </a:r>
            <a:endParaRPr lang="ru-RU" dirty="0" smtClean="0"/>
          </a:p>
          <a:p>
            <a:pPr lvl="0"/>
            <a:r>
              <a:rPr lang="ru-RU" dirty="0" smtClean="0"/>
              <a:t>Направленный выбор при составлении карт</a:t>
            </a:r>
          </a:p>
          <a:p>
            <a:endParaRPr lang="ru-RU" dirty="0"/>
          </a:p>
        </p:txBody>
      </p:sp>
    </p:spTree>
    <p:extLst>
      <p:ext uri="{BB962C8B-B14F-4D97-AF65-F5344CB8AC3E}">
        <p14:creationId xmlns:p14="http://schemas.microsoft.com/office/powerpoint/2010/main" xmlns="" val="13457159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pic>
        <p:nvPicPr>
          <p:cNvPr id="88066" name="Picture 2" descr="https://ds04.infourok.ru/uploads/ex/012a/0013ead1-a439730f/img15.jpg"/>
          <p:cNvPicPr>
            <a:picLocks noChangeAspect="1" noChangeArrowheads="1"/>
          </p:cNvPicPr>
          <p:nvPr/>
        </p:nvPicPr>
        <p:blipFill>
          <a:blip r:embed="rId2" cstate="print"/>
          <a:srcRect/>
          <a:stretch>
            <a:fillRect/>
          </a:stretch>
        </p:blipFill>
        <p:spPr bwMode="auto">
          <a:xfrm>
            <a:off x="1005841" y="301397"/>
            <a:ext cx="10832282" cy="6093159"/>
          </a:xfrm>
          <a:prstGeom prst="rect">
            <a:avLst/>
          </a:prstGeom>
          <a:noFill/>
        </p:spPr>
      </p:pic>
    </p:spTree>
    <p:extLst>
      <p:ext uri="{BB962C8B-B14F-4D97-AF65-F5344CB8AC3E}">
        <p14:creationId xmlns:p14="http://schemas.microsoft.com/office/powerpoint/2010/main" xmlns="" val="22599641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rgbClr val="FF0000"/>
                </a:solidFill>
              </a:rPr>
              <a:t>Интеллект-карта( ментальная карта)</a:t>
            </a:r>
            <a:endParaRPr lang="ru-RU" b="1" dirty="0">
              <a:solidFill>
                <a:srgbClr val="FF0000"/>
              </a:solidFill>
            </a:endParaRPr>
          </a:p>
        </p:txBody>
      </p:sp>
      <p:sp>
        <p:nvSpPr>
          <p:cNvPr id="3" name="Содержимое 2"/>
          <p:cNvSpPr>
            <a:spLocks noGrp="1"/>
          </p:cNvSpPr>
          <p:nvPr>
            <p:ph idx="1"/>
          </p:nvPr>
        </p:nvSpPr>
        <p:spPr>
          <a:xfrm>
            <a:off x="838200" y="2129246"/>
            <a:ext cx="10515600" cy="4047717"/>
          </a:xfrm>
        </p:spPr>
        <p:txBody>
          <a:bodyPr>
            <a:normAutofit/>
          </a:bodyPr>
          <a:lstStyle/>
          <a:p>
            <a:r>
              <a:rPr lang="ru-RU" dirty="0" smtClean="0"/>
              <a:t>Интеллект-карта является графическим изображением процессов мышления, это инструмент, который позволяет структурировать и обрабатывать информацию.</a:t>
            </a:r>
          </a:p>
          <a:p>
            <a:endParaRPr lang="ru-RU" dirty="0" smtClean="0"/>
          </a:p>
          <a:p>
            <a:r>
              <a:rPr lang="ru-RU" dirty="0" smtClean="0"/>
              <a:t>Цель создания Карт – упорядочить полученные знания, найти связи между ними, выявить и оценить структуру знаний по определённой теме.</a:t>
            </a:r>
          </a:p>
          <a:p>
            <a:endParaRPr lang="ru-RU"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инструкция</a:t>
            </a:r>
            <a:endParaRPr lang="ru-RU" dirty="0"/>
          </a:p>
        </p:txBody>
      </p:sp>
      <p:sp>
        <p:nvSpPr>
          <p:cNvPr id="3" name="Содержимое 2"/>
          <p:cNvSpPr>
            <a:spLocks noGrp="1"/>
          </p:cNvSpPr>
          <p:nvPr>
            <p:ph idx="1"/>
          </p:nvPr>
        </p:nvSpPr>
        <p:spPr/>
        <p:txBody>
          <a:bodyPr>
            <a:normAutofit fontScale="92500"/>
          </a:bodyPr>
          <a:lstStyle/>
          <a:p>
            <a:r>
              <a:rPr lang="ru-RU" dirty="0" smtClean="0"/>
              <a:t>1.Запиши в центре листа основное понятие. Выдели его, используя рамку, круг и т.д.</a:t>
            </a:r>
          </a:p>
          <a:p>
            <a:r>
              <a:rPr lang="ru-RU" dirty="0" smtClean="0"/>
              <a:t>2.Вспомни с какими другими понятиями оно связано, какими свойствами обладает, где применяется и т.д. Каждое слово изображай знаком, символом, фигурой, т.е. кодируй информацию.</a:t>
            </a:r>
          </a:p>
          <a:p>
            <a:r>
              <a:rPr lang="ru-RU" dirty="0" smtClean="0"/>
              <a:t>3.Соедини их линиями (стрелками), подпиши связи (если знаешь).</a:t>
            </a:r>
          </a:p>
          <a:p>
            <a:r>
              <a:rPr lang="ru-RU" dirty="0" smtClean="0"/>
              <a:t>4.Раскрась Карту.</a:t>
            </a:r>
          </a:p>
          <a:p>
            <a:r>
              <a:rPr lang="ru-RU" dirty="0" smtClean="0"/>
              <a:t>Помни: Карта это самостоятельная форма представления твоих знаний и понимания предмета, сделай её непохожей на другие! Используй цветные карандаши.</a:t>
            </a:r>
          </a:p>
          <a:p>
            <a:endParaRPr lang="ru-RU"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8" name="Picture 4" descr="https://ds02.infourok.ru/uploads/ex/10e3/00079e7a-c657500f/img10.jpg"/>
          <p:cNvPicPr>
            <a:picLocks noChangeAspect="1" noChangeArrowheads="1"/>
          </p:cNvPicPr>
          <p:nvPr/>
        </p:nvPicPr>
        <p:blipFill>
          <a:blip r:embed="rId2" cstate="print"/>
          <a:srcRect/>
          <a:stretch>
            <a:fillRect/>
          </a:stretch>
        </p:blipFill>
        <p:spPr bwMode="auto">
          <a:xfrm>
            <a:off x="0" y="0"/>
            <a:ext cx="11834949" cy="6858001"/>
          </a:xfrm>
          <a:prstGeom prst="rect">
            <a:avLst/>
          </a:prstGeom>
          <a:noFill/>
        </p:spPr>
      </p:pic>
    </p:spTree>
    <p:extLst>
      <p:ext uri="{BB962C8B-B14F-4D97-AF65-F5344CB8AC3E}">
        <p14:creationId xmlns:p14="http://schemas.microsoft.com/office/powerpoint/2010/main" xmlns="" val="13168489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0006" y="744903"/>
            <a:ext cx="10443319" cy="1266778"/>
          </a:xfrm>
        </p:spPr>
        <p:txBody>
          <a:bodyPr>
            <a:normAutofit fontScale="90000"/>
          </a:bodyPr>
          <a:lstStyle/>
          <a:p>
            <a:r>
              <a:rPr lang="ru-RU" b="1" dirty="0" smtClean="0"/>
              <a:t>Четыре плюса формирующего оценивания</a:t>
            </a:r>
            <a:r>
              <a:rPr lang="ru-RU" dirty="0" smtClean="0"/>
              <a:t/>
            </a:r>
            <a:br>
              <a:rPr lang="ru-RU" dirty="0" smtClean="0"/>
            </a:br>
            <a:endParaRPr lang="ru-RU" dirty="0"/>
          </a:p>
        </p:txBody>
      </p:sp>
      <p:sp>
        <p:nvSpPr>
          <p:cNvPr id="3" name="Содержимое 2"/>
          <p:cNvSpPr>
            <a:spLocks noGrp="1"/>
          </p:cNvSpPr>
          <p:nvPr>
            <p:ph idx="1"/>
          </p:nvPr>
        </p:nvSpPr>
        <p:spPr>
          <a:xfrm>
            <a:off x="1071154" y="1447800"/>
            <a:ext cx="10840430" cy="4800600"/>
          </a:xfrm>
        </p:spPr>
        <p:txBody>
          <a:bodyPr>
            <a:normAutofit/>
          </a:bodyPr>
          <a:lstStyle/>
          <a:p>
            <a:pPr fontAlgn="base"/>
            <a:r>
              <a:rPr lang="ru-RU" dirty="0" smtClean="0"/>
              <a:t>Позволяет даже самым слабым ученикам ощутить свои успехи.</a:t>
            </a:r>
          </a:p>
          <a:p>
            <a:pPr fontAlgn="base"/>
            <a:r>
              <a:rPr lang="ru-RU" dirty="0" smtClean="0"/>
              <a:t>Помогает сформировать у детей мотивацию к учёбе, потому что акцентирует внимание на достижениях, а не провалах.</a:t>
            </a:r>
          </a:p>
          <a:p>
            <a:pPr fontAlgn="base"/>
            <a:r>
              <a:rPr lang="ru-RU" dirty="0" smtClean="0"/>
              <a:t>Помогает учителю заметить личный прогресс каждого ученика, а не сравнивать их всех с единым стандартом.</a:t>
            </a:r>
          </a:p>
          <a:p>
            <a:pPr fontAlgn="base"/>
            <a:r>
              <a:rPr lang="ru-RU" dirty="0" smtClean="0"/>
              <a:t>Его довольно просто реализовать без лишней бумажной работы для учителя.</a:t>
            </a:r>
            <a:endParaRPr lang="ru-RU" dirty="0"/>
          </a:p>
        </p:txBody>
      </p:sp>
      <p:sp>
        <p:nvSpPr>
          <p:cNvPr id="4" name="Прямоугольник 3"/>
          <p:cNvSpPr/>
          <p:nvPr/>
        </p:nvSpPr>
        <p:spPr>
          <a:xfrm>
            <a:off x="1933302" y="0"/>
            <a:ext cx="8948057" cy="523220"/>
          </a:xfrm>
          <a:prstGeom prst="rect">
            <a:avLst/>
          </a:prstGeom>
        </p:spPr>
        <p:txBody>
          <a:bodyPr wrap="square">
            <a:spAutoFit/>
          </a:bodyPr>
          <a:lstStyle/>
          <a:p>
            <a:pPr algn="ctr"/>
            <a:r>
              <a:rPr lang="ru-RU" sz="2800" dirty="0" smtClean="0"/>
              <a:t> </a:t>
            </a:r>
            <a:endParaRPr lang="ru-RU" sz="2800" dirty="0"/>
          </a:p>
        </p:txBody>
      </p:sp>
    </p:spTree>
    <p:extLst>
      <p:ext uri="{BB962C8B-B14F-4D97-AF65-F5344CB8AC3E}">
        <p14:creationId xmlns:p14="http://schemas.microsoft.com/office/powerpoint/2010/main" xmlns="" val="31216566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Вывод:</a:t>
            </a:r>
            <a:endParaRPr lang="ru-RU" b="1" dirty="0">
              <a:solidFill>
                <a:srgbClr val="FF0000"/>
              </a:solidFill>
            </a:endParaRPr>
          </a:p>
        </p:txBody>
      </p:sp>
      <p:sp>
        <p:nvSpPr>
          <p:cNvPr id="3" name="Объект 2"/>
          <p:cNvSpPr>
            <a:spLocks noGrp="1"/>
          </p:cNvSpPr>
          <p:nvPr>
            <p:ph idx="1"/>
          </p:nvPr>
        </p:nvSpPr>
        <p:spPr/>
        <p:txBody>
          <a:bodyPr/>
          <a:lstStyle/>
          <a:p>
            <a:endParaRPr lang="ru-RU" dirty="0"/>
          </a:p>
        </p:txBody>
      </p:sp>
      <p:sp>
        <p:nvSpPr>
          <p:cNvPr id="4" name="Содержимое 2"/>
          <p:cNvSpPr txBox="1">
            <a:spLocks/>
          </p:cNvSpPr>
          <p:nvPr/>
        </p:nvSpPr>
        <p:spPr>
          <a:xfrm>
            <a:off x="1358537" y="1447800"/>
            <a:ext cx="10553047" cy="4800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b="1" dirty="0" smtClean="0"/>
              <a:t>Формирующее</a:t>
            </a:r>
            <a:r>
              <a:rPr lang="ru-RU" dirty="0" smtClean="0"/>
              <a:t> </a:t>
            </a:r>
            <a:r>
              <a:rPr lang="ru-RU" dirty="0" smtClean="0"/>
              <a:t> </a:t>
            </a:r>
            <a:r>
              <a:rPr lang="ru-RU" dirty="0" smtClean="0"/>
              <a:t> </a:t>
            </a:r>
            <a:r>
              <a:rPr lang="ru-RU" b="1" dirty="0" smtClean="0"/>
              <a:t>оценивание</a:t>
            </a:r>
            <a:r>
              <a:rPr lang="ru-RU" dirty="0" smtClean="0"/>
              <a:t> – это </a:t>
            </a:r>
            <a:r>
              <a:rPr lang="ru-RU" b="1" dirty="0" smtClean="0"/>
              <a:t>оценивание</a:t>
            </a:r>
            <a:r>
              <a:rPr lang="ru-RU" dirty="0" smtClean="0"/>
              <a:t> для обучения.</a:t>
            </a:r>
          </a:p>
          <a:p>
            <a:r>
              <a:rPr lang="ru-RU" dirty="0" smtClean="0"/>
              <a:t> </a:t>
            </a:r>
            <a:r>
              <a:rPr lang="ru-RU" b="1" dirty="0" smtClean="0"/>
              <a:t>Формирующее</a:t>
            </a:r>
            <a:r>
              <a:rPr lang="ru-RU" dirty="0" smtClean="0"/>
              <a:t> </a:t>
            </a:r>
            <a:r>
              <a:rPr lang="ru-RU" b="1" dirty="0" smtClean="0"/>
              <a:t>оценивание</a:t>
            </a:r>
            <a:r>
              <a:rPr lang="ru-RU" dirty="0" smtClean="0"/>
              <a:t> </a:t>
            </a:r>
            <a:r>
              <a:rPr lang="ru-RU" b="1" dirty="0" smtClean="0"/>
              <a:t>позволяет</a:t>
            </a:r>
            <a:r>
              <a:rPr lang="ru-RU" dirty="0" smtClean="0"/>
              <a:t> </a:t>
            </a:r>
            <a:r>
              <a:rPr lang="ru-RU" b="1" dirty="0" smtClean="0"/>
              <a:t>учителю</a:t>
            </a:r>
            <a:r>
              <a:rPr lang="ru-RU" dirty="0" smtClean="0"/>
              <a:t> </a:t>
            </a:r>
            <a:r>
              <a:rPr lang="ru-RU" b="1" dirty="0" smtClean="0"/>
              <a:t>и ученику </a:t>
            </a:r>
            <a:r>
              <a:rPr lang="ru-RU" dirty="0" smtClean="0"/>
              <a:t>получить информацию о том, насколько успешно осуществляется процесс обучения и учения.</a:t>
            </a:r>
          </a:p>
          <a:p>
            <a:r>
              <a:rPr lang="ru-RU" dirty="0" smtClean="0"/>
              <a:t> На основе </a:t>
            </a:r>
            <a:r>
              <a:rPr lang="ru-RU" b="1" dirty="0" smtClean="0"/>
              <a:t>формирующего</a:t>
            </a:r>
            <a:r>
              <a:rPr lang="ru-RU" dirty="0" smtClean="0"/>
              <a:t> </a:t>
            </a:r>
            <a:r>
              <a:rPr lang="ru-RU" b="1" dirty="0" smtClean="0"/>
              <a:t>оценивания</a:t>
            </a:r>
            <a:r>
              <a:rPr lang="ru-RU" dirty="0" smtClean="0"/>
              <a:t> </a:t>
            </a:r>
            <a:r>
              <a:rPr lang="ru-RU" b="1" dirty="0" smtClean="0"/>
              <a:t> </a:t>
            </a:r>
            <a:r>
              <a:rPr lang="ru-RU" dirty="0" smtClean="0"/>
              <a:t> процесс обучения   становится  более индивидуализированным и эффективным.</a:t>
            </a:r>
            <a:endParaRPr lang="ru-RU" dirty="0"/>
          </a:p>
        </p:txBody>
      </p:sp>
    </p:spTree>
    <p:extLst>
      <p:ext uri="{BB962C8B-B14F-4D97-AF65-F5344CB8AC3E}">
        <p14:creationId xmlns:p14="http://schemas.microsoft.com/office/powerpoint/2010/main" xmlns="" val="4668576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7382" y="548681"/>
            <a:ext cx="11014229" cy="1039427"/>
          </a:xfrm>
        </p:spPr>
        <p:txBody>
          <a:bodyPr>
            <a:normAutofit fontScale="90000"/>
          </a:bodyPr>
          <a:lstStyle/>
          <a:p>
            <a:pPr algn="ctr"/>
            <a:r>
              <a:rPr lang="ru-RU" b="1" dirty="0">
                <a:solidFill>
                  <a:srgbClr val="FF0000"/>
                </a:solidFill>
              </a:rPr>
              <a:t>По результатам проведенной  диагностики были выявлены проблемы и риски:</a:t>
            </a:r>
            <a:br>
              <a:rPr lang="ru-RU" b="1" dirty="0">
                <a:solidFill>
                  <a:srgbClr val="FF0000"/>
                </a:solidFill>
              </a:rPr>
            </a:br>
            <a:endParaRPr lang="ru-RU" b="1" dirty="0">
              <a:solidFill>
                <a:srgbClr val="FF0000"/>
              </a:solidFill>
            </a:endParaRPr>
          </a:p>
        </p:txBody>
      </p:sp>
      <p:sp>
        <p:nvSpPr>
          <p:cNvPr id="3" name="Объект 2"/>
          <p:cNvSpPr>
            <a:spLocks noGrp="1"/>
          </p:cNvSpPr>
          <p:nvPr>
            <p:ph idx="1"/>
          </p:nvPr>
        </p:nvSpPr>
        <p:spPr/>
        <p:txBody>
          <a:bodyPr/>
          <a:lstStyle/>
          <a:p>
            <a:r>
              <a:rPr lang="ru-RU" dirty="0" smtClean="0"/>
              <a:t>1.Несформированность </a:t>
            </a:r>
            <a:r>
              <a:rPr lang="ru-RU" dirty="0" err="1"/>
              <a:t>внутришкольной</a:t>
            </a:r>
            <a:r>
              <a:rPr lang="ru-RU" dirty="0"/>
              <a:t> системы повышения квалификации.</a:t>
            </a:r>
          </a:p>
          <a:p>
            <a:r>
              <a:rPr lang="ru-RU" dirty="0"/>
              <a:t>2.Высокая доля обучающихся с рисками учебной </a:t>
            </a:r>
            <a:r>
              <a:rPr lang="ru-RU" dirty="0" err="1"/>
              <a:t>неуспешности</a:t>
            </a:r>
            <a:r>
              <a:rPr lang="ru-RU" dirty="0"/>
              <a:t>.</a:t>
            </a:r>
          </a:p>
          <a:p>
            <a:endParaRPr lang="ru-RU" dirty="0"/>
          </a:p>
        </p:txBody>
      </p:sp>
    </p:spTree>
    <p:extLst>
      <p:ext uri="{BB962C8B-B14F-4D97-AF65-F5344CB8AC3E}">
        <p14:creationId xmlns:p14="http://schemas.microsoft.com/office/powerpoint/2010/main" xmlns="" val="26981947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latin typeface="Times New Roman" pitchFamily="18" charset="0"/>
                <a:cs typeface="Times New Roman" pitchFamily="18" charset="0"/>
              </a:rPr>
              <a:t>Спасибо за </a:t>
            </a:r>
            <a:r>
              <a:rPr lang="ru-RU" dirty="0" smtClean="0">
                <a:latin typeface="Times New Roman" pitchFamily="18" charset="0"/>
                <a:cs typeface="Times New Roman" pitchFamily="18" charset="0"/>
              </a:rPr>
              <a:t>внимание!</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endParaRPr lang="ru-RU" dirty="0"/>
          </a:p>
        </p:txBody>
      </p:sp>
      <p:pic>
        <p:nvPicPr>
          <p:cNvPr id="4" name="Picture 2" descr="C:\Users\Анна\Desktop\семинар\фо презентация 2_ppt_files\tick.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59565" y="1699520"/>
            <a:ext cx="8736969" cy="492511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284087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b="1" dirty="0">
                <a:solidFill>
                  <a:srgbClr val="FF0000"/>
                </a:solidFill>
              </a:rPr>
              <a:t>Среднесрочная программа развития МКОУ</a:t>
            </a:r>
            <a:r>
              <a:rPr lang="ru-RU" dirty="0">
                <a:solidFill>
                  <a:srgbClr val="FF0000"/>
                </a:solidFill>
              </a:rPr>
              <a:t/>
            </a:r>
            <a:br>
              <a:rPr lang="ru-RU" dirty="0">
                <a:solidFill>
                  <a:srgbClr val="FF0000"/>
                </a:solidFill>
              </a:rPr>
            </a:br>
            <a:r>
              <a:rPr lang="ru-RU" b="1" dirty="0" err="1">
                <a:solidFill>
                  <a:srgbClr val="FF0000"/>
                </a:solidFill>
              </a:rPr>
              <a:t>Плесской</a:t>
            </a:r>
            <a:r>
              <a:rPr lang="ru-RU" b="1" dirty="0">
                <a:solidFill>
                  <a:srgbClr val="FF0000"/>
                </a:solidFill>
              </a:rPr>
              <a:t> СШ</a:t>
            </a:r>
            <a:endParaRPr lang="ru-RU" dirty="0">
              <a:solidFill>
                <a:srgbClr val="FF0000"/>
              </a:solidFill>
            </a:endParaRPr>
          </a:p>
        </p:txBody>
      </p:sp>
      <p:sp>
        <p:nvSpPr>
          <p:cNvPr id="3" name="Объект 2"/>
          <p:cNvSpPr>
            <a:spLocks noGrp="1"/>
          </p:cNvSpPr>
          <p:nvPr>
            <p:ph idx="1"/>
          </p:nvPr>
        </p:nvSpPr>
        <p:spPr/>
        <p:txBody>
          <a:bodyPr/>
          <a:lstStyle/>
          <a:p>
            <a:r>
              <a:rPr lang="ru-RU" dirty="0"/>
              <a:t>Цель   </a:t>
            </a:r>
            <a:r>
              <a:rPr lang="ru-RU" dirty="0" smtClean="0"/>
              <a:t>программы: </a:t>
            </a:r>
          </a:p>
          <a:p>
            <a:pPr marL="114300" indent="0">
              <a:buNone/>
            </a:pPr>
            <a:r>
              <a:rPr lang="ru-RU" dirty="0" smtClean="0"/>
              <a:t>Повышение </a:t>
            </a:r>
            <a:r>
              <a:rPr lang="ru-RU" dirty="0"/>
              <a:t>качества образования путем реализации комплекса мероприятий  , способствующих  снижению факторов риска, связанных с </a:t>
            </a:r>
            <a:r>
              <a:rPr lang="ru-RU" dirty="0" err="1"/>
              <a:t>несформированностью</a:t>
            </a:r>
            <a:r>
              <a:rPr lang="ru-RU" dirty="0"/>
              <a:t> </a:t>
            </a:r>
            <a:r>
              <a:rPr lang="ru-RU" dirty="0" err="1"/>
              <a:t>внутришкольной</a:t>
            </a:r>
            <a:r>
              <a:rPr lang="ru-RU" dirty="0"/>
              <a:t> системы повышения квалификации  и высокой долей обучающихся с рисками учебной </a:t>
            </a:r>
            <a:r>
              <a:rPr lang="ru-RU" dirty="0" err="1"/>
              <a:t>неуспешности</a:t>
            </a:r>
            <a:r>
              <a:rPr lang="ru-RU" dirty="0"/>
              <a:t>.</a:t>
            </a:r>
          </a:p>
          <a:p>
            <a:endParaRPr lang="ru-RU" dirty="0"/>
          </a:p>
        </p:txBody>
      </p:sp>
    </p:spTree>
    <p:extLst>
      <p:ext uri="{BB962C8B-B14F-4D97-AF65-F5344CB8AC3E}">
        <p14:creationId xmlns:p14="http://schemas.microsoft.com/office/powerpoint/2010/main" xmlns="" val="18874253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  </a:t>
            </a:r>
            <a:r>
              <a:rPr lang="ru-RU" b="1" dirty="0" smtClean="0">
                <a:solidFill>
                  <a:srgbClr val="FF0000"/>
                </a:solidFill>
              </a:rPr>
              <a:t>Задача:</a:t>
            </a:r>
            <a:endParaRPr lang="ru-RU" b="1" dirty="0">
              <a:solidFill>
                <a:srgbClr val="FF0000"/>
              </a:solidFill>
            </a:endParaRPr>
          </a:p>
        </p:txBody>
      </p:sp>
      <p:sp>
        <p:nvSpPr>
          <p:cNvPr id="3" name="Содержимое 2"/>
          <p:cNvSpPr>
            <a:spLocks noGrp="1"/>
          </p:cNvSpPr>
          <p:nvPr>
            <p:ph idx="1"/>
          </p:nvPr>
        </p:nvSpPr>
        <p:spPr/>
        <p:txBody>
          <a:bodyPr/>
          <a:lstStyle/>
          <a:p>
            <a:r>
              <a:rPr lang="ru-RU" dirty="0" smtClean="0"/>
              <a:t> Совершенствование педагогических технологий  и внедрение современных методов и технологий обучения (Внедрение в практику преподавания альтернативных форм оценивания                                             ( формирующего оценивания).</a:t>
            </a:r>
            <a:endParaRPr lang="ru-RU" dirty="0"/>
          </a:p>
        </p:txBody>
      </p:sp>
    </p:spTree>
    <p:extLst>
      <p:ext uri="{BB962C8B-B14F-4D97-AF65-F5344CB8AC3E}">
        <p14:creationId xmlns:p14="http://schemas.microsoft.com/office/powerpoint/2010/main" xmlns="" val="40998927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  Мероприятия</a:t>
            </a:r>
            <a:endParaRPr lang="ru-RU" dirty="0"/>
          </a:p>
        </p:txBody>
      </p:sp>
      <p:sp>
        <p:nvSpPr>
          <p:cNvPr id="3" name="Содержимое 2"/>
          <p:cNvSpPr>
            <a:spLocks noGrp="1"/>
          </p:cNvSpPr>
          <p:nvPr>
            <p:ph idx="1"/>
          </p:nvPr>
        </p:nvSpPr>
        <p:spPr>
          <a:xfrm>
            <a:off x="1201784" y="1330234"/>
            <a:ext cx="10291790" cy="4800600"/>
          </a:xfrm>
        </p:spPr>
        <p:txBody>
          <a:bodyPr>
            <a:normAutofit fontScale="92500" lnSpcReduction="10000"/>
          </a:bodyPr>
          <a:lstStyle/>
          <a:p>
            <a:pPr>
              <a:buNone/>
            </a:pPr>
            <a:r>
              <a:rPr lang="ru-RU" dirty="0" smtClean="0"/>
              <a:t> 1. Педсовет «Технология формирующего оценивания» (Зам. директора по УВР)</a:t>
            </a:r>
          </a:p>
          <a:p>
            <a:pPr>
              <a:buNone/>
            </a:pPr>
            <a:r>
              <a:rPr lang="ru-RU" dirty="0" smtClean="0"/>
              <a:t>2. Изучение опыта по проблеме формирующего оценивания                                             ( руководители МО)</a:t>
            </a:r>
          </a:p>
          <a:p>
            <a:pPr>
              <a:buNone/>
            </a:pPr>
            <a:r>
              <a:rPr lang="ru-RU" dirty="0" smtClean="0"/>
              <a:t>3. Апробация техник формирующего оценивания  на уроках.   (Посещение уроков администрацией , </a:t>
            </a:r>
            <a:r>
              <a:rPr lang="ru-RU" dirty="0" err="1" smtClean="0"/>
              <a:t>взаимопосещение</a:t>
            </a:r>
            <a:r>
              <a:rPr lang="ru-RU" dirty="0" smtClean="0"/>
              <a:t>)  </a:t>
            </a:r>
          </a:p>
          <a:p>
            <a:pPr>
              <a:buNone/>
            </a:pPr>
            <a:r>
              <a:rPr lang="ru-RU" b="1" dirty="0" smtClean="0">
                <a:solidFill>
                  <a:srgbClr val="FF0000"/>
                </a:solidFill>
              </a:rPr>
              <a:t>4. </a:t>
            </a:r>
            <a:r>
              <a:rPr lang="ru-RU" b="1" dirty="0">
                <a:solidFill>
                  <a:srgbClr val="FF0000"/>
                </a:solidFill>
              </a:rPr>
              <a:t>Семинар </a:t>
            </a:r>
            <a:r>
              <a:rPr lang="ru-RU" b="1" cap="small" dirty="0">
                <a:solidFill>
                  <a:srgbClr val="FF0000"/>
                </a:solidFill>
              </a:rPr>
              <a:t> «Формирующее оценивание как инструмент управления познавательной деятельностью обучающихся »</a:t>
            </a:r>
            <a:endParaRPr lang="ru-RU" b="1" dirty="0">
              <a:solidFill>
                <a:srgbClr val="FF0000"/>
              </a:solidFill>
            </a:endParaRPr>
          </a:p>
          <a:p>
            <a:pPr>
              <a:buNone/>
            </a:pPr>
            <a:r>
              <a:rPr lang="ru-RU" b="1" dirty="0" smtClean="0">
                <a:solidFill>
                  <a:srgbClr val="FF0000"/>
                </a:solidFill>
              </a:rPr>
              <a:t>5. </a:t>
            </a:r>
            <a:r>
              <a:rPr lang="ru-RU" b="1" dirty="0" smtClean="0">
                <a:solidFill>
                  <a:srgbClr val="FF0000"/>
                </a:solidFill>
              </a:rPr>
              <a:t>Опыт </a:t>
            </a:r>
            <a:r>
              <a:rPr lang="ru-RU" b="1" dirty="0" smtClean="0">
                <a:solidFill>
                  <a:srgbClr val="FF0000"/>
                </a:solidFill>
              </a:rPr>
              <a:t>работы </a:t>
            </a:r>
            <a:r>
              <a:rPr lang="ru-RU" b="1" dirty="0" smtClean="0">
                <a:solidFill>
                  <a:srgbClr val="FF0000"/>
                </a:solidFill>
              </a:rPr>
              <a:t>педагогов«Приемы формирующего оценивания на уроках »</a:t>
            </a:r>
          </a:p>
          <a:p>
            <a:pPr>
              <a:buNone/>
            </a:pPr>
            <a:r>
              <a:rPr lang="ru-RU" b="1" dirty="0" smtClean="0">
                <a:solidFill>
                  <a:srgbClr val="FF0000"/>
                </a:solidFill>
              </a:rPr>
              <a:t>6. Открытые уроки в рамках семинара.</a:t>
            </a:r>
          </a:p>
          <a:p>
            <a:pPr>
              <a:buNone/>
            </a:pPr>
            <a:r>
              <a:rPr lang="ru-RU" dirty="0" smtClean="0"/>
              <a:t>7. Тестирование педагогов.</a:t>
            </a:r>
          </a:p>
          <a:p>
            <a:pPr>
              <a:buNone/>
            </a:pPr>
            <a:endParaRPr lang="ru-RU" dirty="0"/>
          </a:p>
        </p:txBody>
      </p:sp>
    </p:spTree>
    <p:extLst>
      <p:ext uri="{BB962C8B-B14F-4D97-AF65-F5344CB8AC3E}">
        <p14:creationId xmlns:p14="http://schemas.microsoft.com/office/powerpoint/2010/main" xmlns="" val="9834600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5543" y="4733018"/>
            <a:ext cx="10515600" cy="1325563"/>
          </a:xfrm>
        </p:spPr>
        <p:txBody>
          <a:bodyPr>
            <a:normAutofit/>
          </a:bodyPr>
          <a:lstStyle/>
          <a:p>
            <a:r>
              <a:rPr lang="ru-RU" dirty="0" smtClean="0"/>
              <a:t> </a:t>
            </a:r>
            <a:endParaRPr lang="ru-RU" dirty="0"/>
          </a:p>
        </p:txBody>
      </p:sp>
      <p:sp>
        <p:nvSpPr>
          <p:cNvPr id="3" name="Объект 2"/>
          <p:cNvSpPr>
            <a:spLocks noGrp="1"/>
          </p:cNvSpPr>
          <p:nvPr>
            <p:ph idx="1"/>
          </p:nvPr>
        </p:nvSpPr>
        <p:spPr>
          <a:xfrm>
            <a:off x="756556" y="1939925"/>
            <a:ext cx="10515600" cy="4351338"/>
          </a:xfrm>
        </p:spPr>
        <p:txBody>
          <a:bodyPr/>
          <a:lstStyle/>
          <a:p>
            <a:pPr marL="0" indent="0">
              <a:buNone/>
            </a:pPr>
            <a:r>
              <a:rPr lang="ru-RU" dirty="0" smtClean="0"/>
              <a:t>внедрение </a:t>
            </a:r>
            <a:r>
              <a:rPr lang="ru-RU" dirty="0"/>
              <a:t>в практику работы учителей школы системы формирующего оценивания </a:t>
            </a:r>
            <a:r>
              <a:rPr lang="ru-RU" dirty="0" smtClean="0"/>
              <a:t> как </a:t>
            </a:r>
            <a:r>
              <a:rPr lang="ru-RU" dirty="0"/>
              <a:t>средства повышения мотивации обучающихся, качества их образовательных </a:t>
            </a:r>
            <a:r>
              <a:rPr lang="ru-RU" dirty="0" smtClean="0"/>
              <a:t>достижений.</a:t>
            </a:r>
            <a:endParaRPr lang="ru-RU" dirty="0"/>
          </a:p>
        </p:txBody>
      </p:sp>
      <p:sp>
        <p:nvSpPr>
          <p:cNvPr id="4" name="TextBox 3"/>
          <p:cNvSpPr txBox="1"/>
          <p:nvPr/>
        </p:nvSpPr>
        <p:spPr>
          <a:xfrm>
            <a:off x="3649436" y="811847"/>
            <a:ext cx="3094265" cy="584775"/>
          </a:xfrm>
          <a:prstGeom prst="rect">
            <a:avLst/>
          </a:prstGeom>
          <a:noFill/>
        </p:spPr>
        <p:txBody>
          <a:bodyPr wrap="square" rtlCol="0">
            <a:spAutoFit/>
          </a:bodyPr>
          <a:lstStyle/>
          <a:p>
            <a:r>
              <a:rPr lang="ru-RU" sz="3200" b="1" dirty="0">
                <a:solidFill>
                  <a:srgbClr val="FF0000"/>
                </a:solidFill>
              </a:rPr>
              <a:t>Цель семинара: </a:t>
            </a:r>
          </a:p>
        </p:txBody>
      </p:sp>
    </p:spTree>
    <p:extLst>
      <p:ext uri="{BB962C8B-B14F-4D97-AF65-F5344CB8AC3E}">
        <p14:creationId xmlns:p14="http://schemas.microsoft.com/office/powerpoint/2010/main" xmlns="" val="38804175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3903" y="1621294"/>
            <a:ext cx="6709292" cy="1938992"/>
          </a:xfrm>
          <a:prstGeom prst="rect">
            <a:avLst/>
          </a:prstGeom>
          <a:noFill/>
        </p:spPr>
        <p:txBody>
          <a:bodyPr wrap="square">
            <a:spAutoFit/>
          </a:bodyPr>
          <a:lstStyle/>
          <a:p>
            <a:pPr algn="ctr" fontAlgn="auto">
              <a:spcBef>
                <a:spcPts val="0"/>
              </a:spcBef>
              <a:spcAft>
                <a:spcPts val="0"/>
              </a:spcAft>
              <a:defRPr/>
            </a:pPr>
            <a:r>
              <a:rPr lang="ru-RU" altLang="ko-KR" sz="2000" b="1" dirty="0">
                <a:solidFill>
                  <a:srgbClr val="0070C0"/>
                </a:solidFill>
                <a:latin typeface="Arial" pitchFamily="34" charset="0"/>
                <a:cs typeface="Arial" pitchFamily="34" charset="0"/>
              </a:rPr>
              <a:t>Мы все хотим, чтобы наши </a:t>
            </a:r>
            <a:r>
              <a:rPr lang="ru-RU" altLang="ko-KR" sz="2000" b="1" dirty="0" smtClean="0">
                <a:solidFill>
                  <a:srgbClr val="0070C0"/>
                </a:solidFill>
                <a:latin typeface="Arial" pitchFamily="34" charset="0"/>
                <a:cs typeface="Arial" pitchFamily="34" charset="0"/>
              </a:rPr>
              <a:t>ученики хорошо учились, были </a:t>
            </a:r>
            <a:r>
              <a:rPr lang="ru-RU" altLang="ko-KR" sz="2000" b="1" dirty="0">
                <a:solidFill>
                  <a:srgbClr val="0070C0"/>
                </a:solidFill>
                <a:latin typeface="Arial" pitchFamily="34" charset="0"/>
                <a:cs typeface="Arial" pitchFamily="34" charset="0"/>
              </a:rPr>
              <a:t>уверены в своих способностях </a:t>
            </a:r>
            <a:r>
              <a:rPr lang="ru-RU" altLang="ko-KR" sz="2000" b="1" dirty="0" smtClean="0">
                <a:solidFill>
                  <a:srgbClr val="0070C0"/>
                </a:solidFill>
                <a:latin typeface="Arial" pitchFamily="34" charset="0"/>
                <a:cs typeface="Arial" pitchFamily="34" charset="0"/>
              </a:rPr>
              <a:t> , </a:t>
            </a:r>
            <a:r>
              <a:rPr lang="ru-RU" altLang="ko-KR" sz="2000" b="1" dirty="0">
                <a:solidFill>
                  <a:srgbClr val="0070C0"/>
                </a:solidFill>
                <a:latin typeface="Arial" pitchFamily="34" charset="0"/>
                <a:cs typeface="Arial" pitchFamily="34" charset="0"/>
              </a:rPr>
              <a:t>ставили перед собой высокие цели и находили свой собственный яркий путь, обучаясь для будущего. </a:t>
            </a:r>
            <a:endParaRPr lang="ru-RU" altLang="ko-KR" sz="2000" b="1" dirty="0" smtClean="0">
              <a:solidFill>
                <a:srgbClr val="0070C0"/>
              </a:solidFill>
              <a:latin typeface="Arial" pitchFamily="34" charset="0"/>
              <a:cs typeface="Arial" pitchFamily="34" charset="0"/>
            </a:endParaRPr>
          </a:p>
          <a:p>
            <a:pPr algn="r" fontAlgn="auto">
              <a:spcBef>
                <a:spcPts val="0"/>
              </a:spcBef>
              <a:spcAft>
                <a:spcPts val="0"/>
              </a:spcAft>
              <a:defRPr/>
            </a:pPr>
            <a:r>
              <a:rPr lang="ru-RU" altLang="ko-KR" sz="2000" b="1" dirty="0" smtClean="0">
                <a:solidFill>
                  <a:srgbClr val="0070C0"/>
                </a:solidFill>
                <a:latin typeface="Arial" pitchFamily="34" charset="0"/>
                <a:cs typeface="Arial" pitchFamily="34" charset="0"/>
              </a:rPr>
              <a:t> </a:t>
            </a:r>
            <a:endParaRPr kumimoji="0" lang="en-US" altLang="ko-KR" sz="2000" b="1" dirty="0">
              <a:solidFill>
                <a:srgbClr val="0070C0"/>
              </a:solidFill>
              <a:latin typeface="Arial" pitchFamily="34" charset="0"/>
              <a:cs typeface="Arial" pitchFamily="34" charset="0"/>
            </a:endParaRPr>
          </a:p>
        </p:txBody>
      </p:sp>
      <p:pic>
        <p:nvPicPr>
          <p:cNvPr id="5" name="Picture 2" descr="C:\Users\Семья Тимаевых\Desktop\iStock_000016461249Medium.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55659" y="700278"/>
            <a:ext cx="3556202" cy="478003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Прямоугольник 5"/>
          <p:cNvSpPr/>
          <p:nvPr/>
        </p:nvSpPr>
        <p:spPr>
          <a:xfrm>
            <a:off x="1614076" y="4702933"/>
            <a:ext cx="4160370" cy="523220"/>
          </a:xfrm>
          <a:prstGeom prst="rect">
            <a:avLst/>
          </a:prstGeom>
        </p:spPr>
        <p:txBody>
          <a:bodyPr wrap="none">
            <a:spAutoFit/>
          </a:bodyPr>
          <a:lstStyle/>
          <a:p>
            <a:r>
              <a:rPr lang="ru-RU" sz="2800" b="1" dirty="0">
                <a:latin typeface="Arial" panose="020B0604020202020204" pitchFamily="34" charset="0"/>
                <a:cs typeface="Arial" panose="020B0604020202020204" pitchFamily="34" charset="0"/>
              </a:rPr>
              <a:t>Но как этого достичь?</a:t>
            </a:r>
          </a:p>
        </p:txBody>
      </p:sp>
    </p:spTree>
    <p:extLst>
      <p:ext uri="{BB962C8B-B14F-4D97-AF65-F5344CB8AC3E}">
        <p14:creationId xmlns:p14="http://schemas.microsoft.com/office/powerpoint/2010/main" xmlns="" val="236850733"/>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TotalTime>
  <Words>1325</Words>
  <Application>Microsoft Office PowerPoint</Application>
  <PresentationFormat>Произвольный</PresentationFormat>
  <Paragraphs>173</Paragraphs>
  <Slides>40</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40</vt:i4>
      </vt:variant>
    </vt:vector>
  </HeadingPairs>
  <TitlesOfParts>
    <vt:vector size="42" baseType="lpstr">
      <vt:lpstr>1_Тема Office</vt:lpstr>
      <vt:lpstr>Солнцестояние</vt:lpstr>
      <vt:lpstr>Слайд 1</vt:lpstr>
      <vt:lpstr>Слайд 2</vt:lpstr>
      <vt:lpstr>Анализ исходного состояния школы  </vt:lpstr>
      <vt:lpstr>По результатам проведенной  диагностики были выявлены проблемы и риски: </vt:lpstr>
      <vt:lpstr>Среднесрочная программа развития МКОУ Плесской СШ</vt:lpstr>
      <vt:lpstr>  Задача:</vt:lpstr>
      <vt:lpstr>  Мероприятия</vt:lpstr>
      <vt:lpstr> </vt:lpstr>
      <vt:lpstr>Слайд 9</vt:lpstr>
      <vt:lpstr>         </vt:lpstr>
      <vt:lpstr>Марина Александровна Пинская -  кандидат педагогических наук, руководитель проекта «Разработка программ помощи школам с низкими результатами»:  </vt:lpstr>
      <vt:lpstr>Слайд 12</vt:lpstr>
      <vt:lpstr>Цели формирующего оценивания</vt:lpstr>
      <vt:lpstr>ЧТО ТАКОЕ ФОРМИРУЮЩЕЕ ОЦЕНИВАНИЕ? ( для учителя)</vt:lpstr>
      <vt:lpstr> Формирующее оценивание для ребёнка -  </vt:lpstr>
      <vt:lpstr>ЧТО ДАЕТ ФОРМИРУЮЩЕЕ ОЦЕНИВАНИЕ?</vt:lpstr>
      <vt:lpstr>Формирующее оценивание</vt:lpstr>
      <vt:lpstr>Формирующее оценивание</vt:lpstr>
      <vt:lpstr>Формирующее оценивание</vt:lpstr>
      <vt:lpstr>Формирующее оценивание</vt:lpstr>
      <vt:lpstr>Формирующее оценивание</vt:lpstr>
      <vt:lpstr>Формирующее оценивание</vt:lpstr>
      <vt:lpstr>Формирующее оценивание</vt:lpstr>
      <vt:lpstr>Методы и приемы формирующего оценивания </vt:lpstr>
      <vt:lpstr>Критериальное самооценивание</vt:lpstr>
      <vt:lpstr>Слайд 26</vt:lpstr>
      <vt:lpstr>Слайд 27</vt:lpstr>
      <vt:lpstr>«Волшебная линеечка»</vt:lpstr>
      <vt:lpstr>Приемы критериального оценивания: «Закончи предложение»   </vt:lpstr>
      <vt:lpstr>                                   ЗХУ</vt:lpstr>
      <vt:lpstr>Лист самооценки (заполняется в конце изучения темы, четверти) </vt:lpstr>
      <vt:lpstr>Слайд 32</vt:lpstr>
      <vt:lpstr>Методика «Карты понятий» </vt:lpstr>
      <vt:lpstr>Слайд 34</vt:lpstr>
      <vt:lpstr>Интеллект-карта( ментальная карта)</vt:lpstr>
      <vt:lpstr>инструкция</vt:lpstr>
      <vt:lpstr>Слайд 37</vt:lpstr>
      <vt:lpstr>Четыре плюса формирующего оценивания </vt:lpstr>
      <vt:lpstr>Вывод:</vt:lpstr>
      <vt:lpstr>Спасибо за внимание!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Бараболя Светлана Анатольевна</dc:creator>
  <cp:lastModifiedBy>Учитель</cp:lastModifiedBy>
  <cp:revision>31</cp:revision>
  <dcterms:created xsi:type="dcterms:W3CDTF">2021-03-26T07:31:29Z</dcterms:created>
  <dcterms:modified xsi:type="dcterms:W3CDTF">2022-09-22T12:20:46Z</dcterms:modified>
</cp:coreProperties>
</file>